
<file path=[Content_Types].xml><?xml version="1.0" encoding="utf-8"?>
<Types xmlns="http://schemas.openxmlformats.org/package/2006/content-types">
  <Default Extension="png" ContentType="image/png"/>
  <Default Extension="gif" ContentType="image/gif"/>
  <Default Extension="jpeg" ContentType="image/jpeg"/>
  <Default Extension="JPG" ContentType="image/.jpg"/>
  <Default Extension="mov" ContentType="video/quicktime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6" r:id="rId3"/>
    <p:sldMasterId id="2147483689" r:id="rId4"/>
  </p:sldMasterIdLst>
  <p:notesMasterIdLst>
    <p:notesMasterId r:id="rId6"/>
  </p:notesMasterIdLst>
  <p:sldIdLst>
    <p:sldId id="621" r:id="rId5"/>
    <p:sldId id="1783" r:id="rId7"/>
    <p:sldId id="734" r:id="rId8"/>
    <p:sldId id="1238" r:id="rId9"/>
    <p:sldId id="1960" r:id="rId10"/>
    <p:sldId id="1961" r:id="rId11"/>
    <p:sldId id="1893" r:id="rId12"/>
    <p:sldId id="1644" r:id="rId13"/>
    <p:sldId id="1678" r:id="rId14"/>
    <p:sldId id="2004" r:id="rId15"/>
    <p:sldId id="1236" r:id="rId16"/>
    <p:sldId id="1583" r:id="rId17"/>
    <p:sldId id="1964" r:id="rId18"/>
    <p:sldId id="1937" r:id="rId19"/>
    <p:sldId id="1962" r:id="rId20"/>
    <p:sldId id="1917" r:id="rId21"/>
    <p:sldId id="1963" r:id="rId22"/>
    <p:sldId id="1938" r:id="rId23"/>
    <p:sldId id="1919" r:id="rId24"/>
    <p:sldId id="1920" r:id="rId25"/>
    <p:sldId id="1939" r:id="rId26"/>
    <p:sldId id="1918" r:id="rId27"/>
    <p:sldId id="1940" r:id="rId28"/>
    <p:sldId id="1924" r:id="rId29"/>
    <p:sldId id="1965" r:id="rId30"/>
    <p:sldId id="1941" r:id="rId31"/>
    <p:sldId id="1921" r:id="rId32"/>
    <p:sldId id="1942" r:id="rId33"/>
    <p:sldId id="1922" r:id="rId34"/>
    <p:sldId id="1943" r:id="rId35"/>
    <p:sldId id="1923" r:id="rId36"/>
    <p:sldId id="1926" r:id="rId37"/>
    <p:sldId id="1948" r:id="rId38"/>
    <p:sldId id="1945" r:id="rId39"/>
    <p:sldId id="1947" r:id="rId40"/>
    <p:sldId id="1603" r:id="rId41"/>
  </p:sldIdLst>
  <p:sldSz cx="12192000" cy="6858000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Helvetica Neue" panose="02000503000000020004" pitchFamily="2" charset="0"/>
      <p:regular r:id="rId50"/>
      <p:bold r:id="rId51"/>
      <p:italic r:id="rId52"/>
      <p:boldItalic r:id="rId53"/>
    </p:embeddedFont>
    <p:embeddedFont>
      <p:font typeface="Montserrat" pitchFamily="2" charset="0"/>
      <p:regular r:id="rId54"/>
      <p:bold r:id="rId55"/>
      <p:italic r:id="rId56"/>
      <p:boldItalic r:id="rId57"/>
    </p:embeddedFont>
    <p:embeddedFont>
      <p:font typeface="Poppins" pitchFamily="2" charset="0"/>
      <p:regular r:id="rId58"/>
      <p:bold r:id="rId59"/>
      <p:italic r:id="rId60"/>
      <p:boldItalic r:id="rId61"/>
    </p:embeddedFont>
    <p:embeddedFont>
      <p:font typeface="Proxima Nova" panose="02000506030000020004" pitchFamily="2" charset="0"/>
      <p:regular r:id="rId62"/>
      <p:bold r:id="rId63"/>
      <p:italic r:id="rId64"/>
      <p:boldItalic r:id="rId65"/>
      <p:bold r:id="rId66"/>
    </p:embeddedFont>
    <p:embeddedFont>
      <p:font typeface="Sofia" panose="020B0000000000000000" pitchFamily="34" charset="0"/>
      <p:regular r:id="rId67"/>
      <p:bold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o Hasandi" initials="" lastIdx="16" clrIdx="0"/>
  <p:cmAuthor id="2" name="jiemin zhu" initials="jz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F2C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59"/>
  </p:normalViewPr>
  <p:slideViewPr>
    <p:cSldViewPr snapToGrid="0" snapToObjects="1">
      <p:cViewPr varScale="1">
        <p:scale>
          <a:sx n="105" d="100"/>
          <a:sy n="105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8" Type="http://schemas.openxmlformats.org/officeDocument/2006/relationships/font" Target="fonts/font23.fntdata"/><Relationship Id="rId67" Type="http://schemas.openxmlformats.org/officeDocument/2006/relationships/font" Target="fonts/font22.fntdata"/><Relationship Id="rId66" Type="http://schemas.openxmlformats.org/officeDocument/2006/relationships/font" Target="fonts/font21.fntdata"/><Relationship Id="rId65" Type="http://schemas.openxmlformats.org/officeDocument/2006/relationships/font" Target="fonts/font20.fntdata"/><Relationship Id="rId64" Type="http://schemas.openxmlformats.org/officeDocument/2006/relationships/font" Target="fonts/font19.fntdata"/><Relationship Id="rId63" Type="http://schemas.openxmlformats.org/officeDocument/2006/relationships/font" Target="fonts/font18.fntdata"/><Relationship Id="rId62" Type="http://schemas.openxmlformats.org/officeDocument/2006/relationships/font" Target="fonts/font17.fntdata"/><Relationship Id="rId61" Type="http://schemas.openxmlformats.org/officeDocument/2006/relationships/font" Target="fonts/font16.fntdata"/><Relationship Id="rId60" Type="http://schemas.openxmlformats.org/officeDocument/2006/relationships/font" Target="fonts/font15.fntdata"/><Relationship Id="rId6" Type="http://schemas.openxmlformats.org/officeDocument/2006/relationships/notesMaster" Target="notesMasters/notesMaster1.xml"/><Relationship Id="rId59" Type="http://schemas.openxmlformats.org/officeDocument/2006/relationships/font" Target="fonts/font14.fntdata"/><Relationship Id="rId58" Type="http://schemas.openxmlformats.org/officeDocument/2006/relationships/font" Target="fonts/font13.fntdata"/><Relationship Id="rId57" Type="http://schemas.openxmlformats.org/officeDocument/2006/relationships/font" Target="fonts/font12.fntdata"/><Relationship Id="rId56" Type="http://schemas.openxmlformats.org/officeDocument/2006/relationships/font" Target="fonts/font11.fntdata"/><Relationship Id="rId55" Type="http://schemas.openxmlformats.org/officeDocument/2006/relationships/font" Target="fonts/font10.fntdata"/><Relationship Id="rId54" Type="http://schemas.openxmlformats.org/officeDocument/2006/relationships/font" Target="fonts/font9.fntdata"/><Relationship Id="rId53" Type="http://schemas.openxmlformats.org/officeDocument/2006/relationships/font" Target="fonts/font8.fntdata"/><Relationship Id="rId52" Type="http://schemas.openxmlformats.org/officeDocument/2006/relationships/font" Target="fonts/font7.fntdata"/><Relationship Id="rId51" Type="http://schemas.openxmlformats.org/officeDocument/2006/relationships/font" Target="fonts/font6.fntdata"/><Relationship Id="rId50" Type="http://schemas.openxmlformats.org/officeDocument/2006/relationships/font" Target="fonts/font5.fntdata"/><Relationship Id="rId5" Type="http://schemas.openxmlformats.org/officeDocument/2006/relationships/slide" Target="slides/slide1.xml"/><Relationship Id="rId49" Type="http://schemas.openxmlformats.org/officeDocument/2006/relationships/font" Target="fonts/font4.fntdata"/><Relationship Id="rId48" Type="http://schemas.openxmlformats.org/officeDocument/2006/relationships/font" Target="fonts/font3.fntdata"/><Relationship Id="rId47" Type="http://schemas.openxmlformats.org/officeDocument/2006/relationships/font" Target="fonts/font2.fntdata"/><Relationship Id="rId46" Type="http://schemas.openxmlformats.org/officeDocument/2006/relationships/font" Target="fonts/font1.fntdata"/><Relationship Id="rId45" Type="http://schemas.openxmlformats.org/officeDocument/2006/relationships/commentAuthors" Target="commentAuthors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456" name="Google Shape;4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eefa58d381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5" name="Google Shape;925;geefa58d381_0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1f6aa6741ea_0_108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4" name="Google Shape;664;g1f6aa6741ea_0_1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1f6aa6741ea_0_108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4" name="Google Shape;664;g1f6aa6741ea_0_1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1f6aa6741ea_0_108:notes"/>
          <p:cNvSpPr/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4" name="Google Shape;664;g1f6aa6741ea_0_1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eefa58d381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5" name="Google Shape;925;geefa58d381_0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" name="Google Shape;2857;g1043df5df3a_0_5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8" name="Google Shape;2858;g1043df5df3a_0_5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b="1">
                <a:solidFill>
                  <a:schemeClr val="dk1"/>
                </a:solidFill>
                <a:highlight>
                  <a:srgbClr val="FBBFBC"/>
                </a:highlight>
              </a:rPr>
              <a:t>打开选项（跟粉丝互动）</a:t>
            </a:r>
            <a:endParaRPr b="1">
              <a:solidFill>
                <a:schemeClr val="dk1"/>
              </a:solidFill>
              <a:highlight>
                <a:srgbClr val="FBBFBC"/>
              </a:highlight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" name="Google Shape;2857;g1043df5df3a_0_5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8" name="Google Shape;2858;g1043df5df3a_0_5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b="1">
                <a:solidFill>
                  <a:schemeClr val="dk1"/>
                </a:solidFill>
                <a:highlight>
                  <a:srgbClr val="FBBFBC"/>
                </a:highlight>
              </a:rPr>
              <a:t>打开选项（跟粉丝互动）</a:t>
            </a:r>
            <a:endParaRPr b="1">
              <a:solidFill>
                <a:schemeClr val="dk1"/>
              </a:solidFill>
              <a:highlight>
                <a:srgbClr val="FBBFBC"/>
              </a:highlight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altLang="zh-CN"/>
              <a:t>what are the preparation we can do to imporve our overall GPM score?
1. Before and during live 
will provide an overall checklist as well 
** sometimes we are too focused on selling and forgot about all these steps </a:t>
            </a:r>
            <a:endParaRPr lang="en-US" altLang="zh-CN"/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eefa58d381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5" name="Google Shape;925;geefa58d381_0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CN" altLang="en-US"/>
              <a:t>- </a:t>
            </a:r>
            <a:r>
              <a:rPr lang="en-US" altLang="zh-CN"/>
              <a:t>what are the preparation to achive higher ERR</a:t>
            </a:r>
            <a:endParaRPr lang="en-US" altLang="zh-CN"/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- </a:t>
            </a:r>
            <a:r>
              <a:rPr lang="en-US" altLang="zh-CN"/>
              <a:t>to get more organic traffic </a:t>
            </a:r>
            <a:endParaRPr lang="en-US" altLang="zh-CN"/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- </a:t>
            </a:r>
            <a:r>
              <a:rPr lang="en-US" altLang="zh-CN"/>
              <a:t>prepare and survey best selling products to bind into the live,
</a:t>
            </a:r>
            <a:r>
              <a:rPr lang="zh-CN" altLang="en-US"/>
              <a:t>- </a:t>
            </a:r>
            <a:r>
              <a:rPr lang="en-US" altLang="zh-CN"/>
              <a:t>say if wanna test the products, can add those new products just to test out but not majority </a:t>
            </a:r>
            <a:endParaRPr lang="en-US" altLang="zh-CN"/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eefa58d381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5" name="Google Shape;925;geefa58d381_0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- </a:t>
            </a:r>
            <a:r>
              <a:rPr lang="en-US" altLang="zh-CN"/>
              <a:t>host to interact with viewers more frequently 
(for example, cue viewres to comment, like </a:t>
            </a:r>
            <a:r>
              <a:rPr lang="zh-CN" altLang="en-US"/>
              <a:t>&amp; </a:t>
            </a:r>
            <a:r>
              <a:rPr lang="en-US" altLang="zh-CN"/>
              <a:t>share if they want our RM1 flash deal etc 
</a:t>
            </a:r>
            <a:endParaRPr lang="en-US" altLang="zh-CN"/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- </a:t>
            </a:r>
            <a:r>
              <a:rPr lang="en-US" altLang="zh-CN"/>
              <a:t>to cue viewers to check yellow cart to see if the price is really the price we are selling </a:t>
            </a:r>
            <a:endParaRPr lang="en-US" altLang="zh-CN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- </a:t>
            </a:r>
            <a:r>
              <a:rPr lang="en-US" altLang="zh-CN"/>
              <a:t>If they saw the price then have to purchase dy, else the promo will be gone</a:t>
            </a:r>
            <a:endParaRPr lang="en-US" altLang="zh-CN"/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- </a:t>
            </a:r>
            <a:r>
              <a:rPr lang="en-US" altLang="zh-CN"/>
              <a:t>to cue customer to Click order to get the voucher </a:t>
            </a:r>
            <a:r>
              <a:rPr lang="zh-CN" altLang="en-US"/>
              <a:t>&amp; </a:t>
            </a:r>
            <a:r>
              <a:rPr lang="en-US" altLang="zh-CN"/>
              <a:t>purchase 
</a:t>
            </a:r>
            <a:r>
              <a:rPr lang="zh-CN" altLang="en-US"/>
              <a:t>- </a:t>
            </a:r>
            <a:r>
              <a:rPr lang="en-US" altLang="zh-CN"/>
              <a:t>our countries's creator's pin time is lower compared to other SEA countries, hence we have to encourage them to pin more frequently 
</a:t>
            </a:r>
            <a:r>
              <a:rPr lang="zh-CN" altLang="en-US"/>
              <a:t>- </a:t>
            </a:r>
            <a:r>
              <a:rPr lang="en-US" altLang="zh-CN"/>
              <a:t>to cue viewers to check yellow cart to see if the price is really the price we are selling </a:t>
            </a:r>
            <a:endParaRPr lang="en-US" altLang="zh-CN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- </a:t>
            </a:r>
            <a:r>
              <a:rPr lang="en-US" altLang="zh-CN"/>
              <a:t>If they saw the price then have to purchase dy, else the promo will be gone</a:t>
            </a:r>
            <a:endParaRPr lang="en-US" altLang="zh-CN"/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1e057b3832_0_18:notes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1e057b3832_0_18:notes"/>
          <p:cNvSpPr txBox="1"/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- </a:t>
            </a:r>
            <a:r>
              <a:rPr lang="en-US" altLang="zh-CN"/>
              <a:t>to utilise on KT boards
</a:t>
            </a:r>
            <a:r>
              <a:rPr lang="zh-CN" altLang="en-US"/>
              <a:t>- </a:t>
            </a:r>
            <a:r>
              <a:rPr lang="en-US" altLang="zh-CN"/>
              <a:t>OBS user, utilise the campaign stickers campaign team provided 
</a:t>
            </a:r>
            <a:r>
              <a:rPr lang="zh-CN" altLang="en-US"/>
              <a:t>- </a:t>
            </a:r>
            <a:r>
              <a:rPr lang="en-US" altLang="zh-CN"/>
              <a:t>to have their own set schedule during BAUs (to utilise on our category day) </a:t>
            </a:r>
            <a:r>
              <a:rPr lang="zh-CN" altLang="en-US"/>
              <a:t>-- </a:t>
            </a:r>
            <a:r>
              <a:rPr lang="en-US" altLang="zh-CN"/>
              <a:t>to create followers loyalty</a:t>
            </a:r>
            <a:endParaRPr lang="en-US" altLang="zh-CN"/>
          </a:p>
        </p:txBody>
      </p:sp>
      <p:sp>
        <p:nvSpPr>
          <p:cNvPr id="572" name="Google Shape;572;g21e057b3832_0_18:notes"/>
          <p:cNvSpPr txBox="1"/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CN" altLang="en-US"/>
              <a:t>- </a:t>
            </a:r>
            <a:r>
              <a:rPr lang="en-US" altLang="zh-CN"/>
              <a:t>most imprtant is what catches the viewer's eyesight and make them click into the live </a:t>
            </a:r>
            <a:endParaRPr lang="en-US" altLang="zh-CN"/>
          </a:p>
        </p:txBody>
      </p:sp>
      <p:sp>
        <p:nvSpPr>
          <p:cNvPr id="578" name="Google Shape;5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eefa58d381_0_9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6" name="Google Shape;976;geefa58d381_0_9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5.GI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Blank">
  <p:cSld name="TITLE_AND_BODY_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12"/>
          <p:cNvGrpSpPr/>
          <p:nvPr/>
        </p:nvGrpSpPr>
        <p:grpSpPr>
          <a:xfrm>
            <a:off x="0" y="-60962"/>
            <a:ext cx="12399134" cy="6918961"/>
            <a:chOff x="0" y="-1"/>
            <a:chExt cx="12399134" cy="6918961"/>
          </a:xfrm>
        </p:grpSpPr>
        <p:pic>
          <p:nvPicPr>
            <p:cNvPr id="15" name="Google Shape;15;p12" descr="Google Shape;110;p22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0" y="0"/>
              <a:ext cx="12399134" cy="69189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12"/>
            <p:cNvSpPr/>
            <p:nvPr/>
          </p:nvSpPr>
          <p:spPr>
            <a:xfrm>
              <a:off x="0" y="-1"/>
              <a:ext cx="12399000" cy="6918900"/>
            </a:xfrm>
            <a:prstGeom prst="rect">
              <a:avLst/>
            </a:prstGeom>
            <a:solidFill>
              <a:srgbClr val="000000">
                <a:alpha val="81176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7" name="Google Shape;1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-Title-Agenda">
  <p:cSld name="1-Title-Agenda">
    <p:bg>
      <p:bgPr>
        <a:solidFill>
          <a:srgbClr val="000000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3"/>
          <p:cNvSpPr/>
          <p:nvPr/>
        </p:nvSpPr>
        <p:spPr>
          <a:xfrm>
            <a:off x="0" y="5573485"/>
            <a:ext cx="12192000" cy="128451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5" b="0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" name="Google Shape;20;p13"/>
          <p:cNvSpPr txBox="1">
            <a:spLocks noGrp="1"/>
          </p:cNvSpPr>
          <p:nvPr>
            <p:ph type="subTitle" idx="1"/>
          </p:nvPr>
        </p:nvSpPr>
        <p:spPr>
          <a:xfrm>
            <a:off x="5898933" y="2867800"/>
            <a:ext cx="3708400" cy="3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24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15000"/>
              </a:lnSpc>
              <a:spcBef>
                <a:spcPts val="2135"/>
              </a:spcBef>
              <a:spcAft>
                <a:spcPts val="2135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" name="Google Shape;21;p13"/>
          <p:cNvSpPr txBox="1"/>
          <p:nvPr/>
        </p:nvSpPr>
        <p:spPr>
          <a:xfrm>
            <a:off x="415600" y="2867800"/>
            <a:ext cx="37084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 panose="020B0604020202020204"/>
              <a:buNone/>
            </a:pPr>
            <a:r>
              <a:rPr lang="en-GB" sz="64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Agenda</a:t>
            </a:r>
            <a:endParaRPr sz="6400" b="1" i="0" u="none" strike="noStrike" cap="none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" name="Google Shape;22;p13"/>
          <p:cNvSpPr txBox="1"/>
          <p:nvPr/>
        </p:nvSpPr>
        <p:spPr>
          <a:xfrm>
            <a:off x="1302115" y="6254300"/>
            <a:ext cx="373600" cy="3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fld id="{00000000-1234-1234-1234-123412341234}" type="slidenum">
              <a:rPr lang="en-GB" sz="8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</a:fld>
            <a:endParaRPr sz="8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" name="Google Shape;23;p13"/>
          <p:cNvSpPr txBox="1"/>
          <p:nvPr/>
        </p:nvSpPr>
        <p:spPr>
          <a:xfrm>
            <a:off x="1117748" y="6254300"/>
            <a:ext cx="373600" cy="3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en-GB" sz="8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|</a:t>
            </a:r>
            <a:endParaRPr sz="8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4" name="Google Shape;24;p1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6173159"/>
            <a:ext cx="1393661" cy="522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33" name="Google Shape;33;p2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34" name="Google Shape;34;p2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2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0" name="Google Shape;40;p2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1" name="Google Shape;41;p24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2" name="Google Shape;42;p2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5" name="Google Shape;45;p2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8" name="Google Shape;48;p26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9" name="Google Shape;49;p2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5" name="Google Shape;55;p28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6" name="Google Shape;56;p28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28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8" name="Google Shape;58;p2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61" name="Google Shape;61;p2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0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4" name="Google Shape;64;p3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33"/>
          <p:cNvGrpSpPr/>
          <p:nvPr/>
        </p:nvGrpSpPr>
        <p:grpSpPr>
          <a:xfrm>
            <a:off x="11670842" y="252628"/>
            <a:ext cx="431856" cy="6446471"/>
            <a:chOff x="8753350" y="189476"/>
            <a:chExt cx="323900" cy="4834974"/>
          </a:xfrm>
        </p:grpSpPr>
        <p:sp>
          <p:nvSpPr>
            <p:cNvPr id="74" name="Google Shape;74;p33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 panose="020B0604020202020204"/>
                <a:buNone/>
              </a:pPr>
              <a:fld id="{00000000-1234-1234-1234-123412341234}" type="slidenum">
                <a:rPr lang="en-GB" sz="9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75" name="Google Shape;75;p33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33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 panose="020B0604020202020204"/>
                <a:buNone/>
              </a:pPr>
              <a:r>
                <a:rPr lang="en-GB" sz="900" b="1" i="0" u="none" strike="noStrike" cap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 panose="020B0604020202020204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-Title-Picture">
  <p:cSld name="TITLE_1_1_1_1_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4"/>
          <p:cNvSpPr txBox="1">
            <a:spLocks noGrp="1"/>
          </p:cNvSpPr>
          <p:nvPr>
            <p:ph type="subTitle" idx="1"/>
          </p:nvPr>
        </p:nvSpPr>
        <p:spPr>
          <a:xfrm>
            <a:off x="415600" y="4637100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Proxima Nova"/>
              <a:buNone/>
              <a:defRPr sz="37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1257600" y="2849967"/>
            <a:ext cx="9771300" cy="11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None/>
              <a:defRPr sz="69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-Section-Breaker-Moving">
  <p:cSld name="2-Section-Breaker-Moving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 descr="Google Shape;52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415600" y="2867799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Font typeface="Proxima Nova Extrabold"/>
              <a:buNone/>
              <a:defRPr sz="69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pic>
        <p:nvPicPr>
          <p:cNvPr id="120" name="Google Shape;120;p21" descr="Google Shape;54;p1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90199" y="6254301"/>
            <a:ext cx="373738" cy="3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479566" y="6377600"/>
            <a:ext cx="373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en-GB" sz="800" b="0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rPr>
              <a:t>|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" name="Google Shape;12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">
  <p:cSld name="Title slide 1 1">
    <p:bg>
      <p:bgPr>
        <a:solidFill>
          <a:srgbClr val="000000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grpSp>
        <p:nvGrpSpPr>
          <p:cNvPr id="86" name="Google Shape;86;p15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87" name="Google Shape;87;p15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88" name="Google Shape;88;p15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15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">
  <p:cSld name="Title slide 1 1">
    <p:bg>
      <p:bgPr>
        <a:solidFill>
          <a:srgbClr val="000000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grpSp>
        <p:nvGrpSpPr>
          <p:cNvPr id="86" name="Google Shape;86;p15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87" name="Google Shape;87;p15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88" name="Google Shape;88;p15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15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1 1 1">
  <p:cSld name="Section header 1 1 1 1">
    <p:bg>
      <p:bgPr>
        <a:solidFill>
          <a:srgbClr val="000000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4482667" y="2479400"/>
            <a:ext cx="6514400" cy="25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None/>
              <a:defRPr sz="4135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92" name="Google Shape;92;p16"/>
          <p:cNvSpPr txBox="1">
            <a:spLocks noGrp="1"/>
          </p:cNvSpPr>
          <p:nvPr>
            <p:ph type="title" idx="2"/>
          </p:nvPr>
        </p:nvSpPr>
        <p:spPr>
          <a:xfrm>
            <a:off x="2629500" y="879500"/>
            <a:ext cx="6190800" cy="5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665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9pPr>
          </a:lstStyle>
          <a:p/>
        </p:txBody>
      </p:sp>
      <p:grpSp>
        <p:nvGrpSpPr>
          <p:cNvPr id="93" name="Google Shape;93;p16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94" name="Google Shape;94;p16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95" name="Google Shape;95;p16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6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 1 1">
  <p:cSld name="Title and body 2 1 1">
    <p:bg>
      <p:bgPr>
        <a:solidFill>
          <a:srgbClr val="FFFFFF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537367" y="0"/>
            <a:ext cx="40076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None/>
              <a:defRPr sz="3465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5681200" y="0"/>
            <a:ext cx="576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600">
                <a:solidFill>
                  <a:srgbClr val="000000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600">
                <a:solidFill>
                  <a:srgbClr val="000000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600">
                <a:solidFill>
                  <a:srgbClr val="000000"/>
                </a:solidFill>
              </a:defRPr>
            </a:lvl3pPr>
            <a:lvl4pPr marL="1828800" lvl="3" indent="-304800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600">
                <a:solidFill>
                  <a:srgbClr val="000000"/>
                </a:solidFill>
              </a:defRPr>
            </a:lvl4pPr>
            <a:lvl5pPr marL="2286000" lvl="4" indent="-304800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600">
                <a:solidFill>
                  <a:srgbClr val="000000"/>
                </a:solidFill>
              </a:defRPr>
            </a:lvl5pPr>
            <a:lvl6pPr marL="2743200" lvl="5" indent="-304800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600">
                <a:solidFill>
                  <a:srgbClr val="000000"/>
                </a:solidFill>
              </a:defRPr>
            </a:lvl6pPr>
            <a:lvl7pPr marL="3200400" lvl="6" indent="-304800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600">
                <a:solidFill>
                  <a:srgbClr val="000000"/>
                </a:solidFill>
              </a:defRPr>
            </a:lvl7pPr>
            <a:lvl8pPr marL="3657600" lvl="7" indent="-304800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600">
                <a:solidFill>
                  <a:srgbClr val="000000"/>
                </a:solidFill>
              </a:defRPr>
            </a:lvl8pPr>
            <a:lvl9pPr marL="4114800" lvl="8" indent="-304800" algn="l">
              <a:lnSpc>
                <a:spcPct val="115000"/>
              </a:lnSpc>
              <a:spcBef>
                <a:spcPts val="2135"/>
              </a:spcBef>
              <a:spcAft>
                <a:spcPts val="2135"/>
              </a:spcAft>
              <a:buClr>
                <a:srgbClr val="000000"/>
              </a:buClr>
              <a:buSzPts val="1200"/>
              <a:buChar char="■"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0" name="Google Shape;100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101" name="Google Shape;101;p17"/>
          <p:cNvSpPr txBox="1">
            <a:spLocks noGrp="1"/>
          </p:cNvSpPr>
          <p:nvPr>
            <p:ph type="title" idx="2"/>
          </p:nvPr>
        </p:nvSpPr>
        <p:spPr>
          <a:xfrm>
            <a:off x="537367" y="2056333"/>
            <a:ext cx="4332400" cy="5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135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 sz="2935"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 sz="2935"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 sz="2935"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 sz="2935"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 sz="2935"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 sz="2935"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 sz="2935"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 sz="2935"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-Section-Breaker-Moving">
  <p:cSld name="2-Section-Breaker-Moving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 descr="Google Shape;52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415600" y="2867799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Font typeface="Proxima Nova Extrabold"/>
              <a:buNone/>
              <a:defRPr sz="69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pic>
        <p:nvPicPr>
          <p:cNvPr id="120" name="Google Shape;120;p21" descr="Google Shape;54;p1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90199" y="6254301"/>
            <a:ext cx="373738" cy="3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479566" y="6377600"/>
            <a:ext cx="373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en-GB" sz="800" b="0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rPr>
              <a:t>|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" name="Google Shape;12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bg>
      <p:bgPr>
        <a:solidFill>
          <a:srgbClr val="000000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5"/>
          <p:cNvSpPr txBox="1">
            <a:spLocks noGrp="1"/>
          </p:cNvSpPr>
          <p:nvPr>
            <p:ph type="title"/>
          </p:nvPr>
        </p:nvSpPr>
        <p:spPr>
          <a:xfrm>
            <a:off x="4085200" y="593367"/>
            <a:ext cx="4021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  <a:defRPr sz="36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  <a:defRPr sz="36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  <a:defRPr sz="36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  <a:defRPr sz="36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  <a:defRPr sz="36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  <a:defRPr sz="36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  <a:defRPr sz="36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  <a:defRPr sz="3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5" name="Google Shape;125;p35"/>
          <p:cNvSpPr txBox="1">
            <a:spLocks noGrp="1"/>
          </p:cNvSpPr>
          <p:nvPr>
            <p:ph type="body" idx="1"/>
          </p:nvPr>
        </p:nvSpPr>
        <p:spPr>
          <a:xfrm>
            <a:off x="4085200" y="1604267"/>
            <a:ext cx="3908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600">
                <a:solidFill>
                  <a:srgbClr val="FFFFFF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600">
                <a:solidFill>
                  <a:srgbClr val="FFFFFF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600">
                <a:solidFill>
                  <a:srgbClr val="FFFFFF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600">
                <a:solidFill>
                  <a:srgbClr val="FFFFFF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600">
                <a:solidFill>
                  <a:srgbClr val="FFFFFF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600">
                <a:solidFill>
                  <a:srgbClr val="FFFFFF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600">
                <a:solidFill>
                  <a:srgbClr val="FFFFFF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600">
                <a:solidFill>
                  <a:srgbClr val="FFFFFF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2135"/>
              </a:spcBef>
              <a:spcAft>
                <a:spcPts val="2135"/>
              </a:spcAft>
              <a:buClr>
                <a:srgbClr val="FFFFFF"/>
              </a:buClr>
              <a:buSzPts val="1200"/>
              <a:buChar char="■"/>
              <a:defRPr sz="1600">
                <a:solidFill>
                  <a:srgbClr val="FFFFFF"/>
                </a:solidFill>
              </a:defRPr>
            </a:lvl9pPr>
          </a:lstStyle>
          <a:p/>
        </p:txBody>
      </p:sp>
      <p:grpSp>
        <p:nvGrpSpPr>
          <p:cNvPr id="126" name="Google Shape;126;p35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127" name="Google Shape;127;p35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28" name="Google Shape;128;p35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35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2 1">
  <p:cSld name="Title and body 1 2 1">
    <p:bg>
      <p:bgPr>
        <a:solidFill>
          <a:srgbClr val="FFFFFF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3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36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133" name="Google Shape;133;p36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34" name="Google Shape;134;p36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36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 2">
  <p:cSld name="Section header 2 2">
    <p:bg>
      <p:bgPr>
        <a:solidFill>
          <a:srgbClr val="000000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3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p37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139" name="Google Shape;139;p37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40" name="Google Shape;140;p37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37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 1">
  <p:cSld name="Section header 2 1">
    <p:bg>
      <p:bgPr>
        <a:solidFill>
          <a:srgbClr val="000000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8"/>
          <p:cNvSpPr txBox="1">
            <a:spLocks noGrp="1"/>
          </p:cNvSpPr>
          <p:nvPr>
            <p:ph type="title"/>
          </p:nvPr>
        </p:nvSpPr>
        <p:spPr>
          <a:xfrm>
            <a:off x="0" y="-10367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9pPr>
          </a:lstStyle>
          <a:p/>
        </p:txBody>
      </p:sp>
      <p:grpSp>
        <p:nvGrpSpPr>
          <p:cNvPr id="144" name="Google Shape;144;p38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145" name="Google Shape;145;p38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46" name="Google Shape;146;p38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38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2">
  <p:cSld name="Title slide 1 1 2">
    <p:bg>
      <p:bgPr>
        <a:solidFill>
          <a:srgbClr val="000000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9"/>
          <p:cNvSpPr txBox="1">
            <a:spLocks noGrp="1"/>
          </p:cNvSpPr>
          <p:nvPr>
            <p:ph type="ctrTitle"/>
          </p:nvPr>
        </p:nvSpPr>
        <p:spPr>
          <a:xfrm>
            <a:off x="2098800" y="2176133"/>
            <a:ext cx="7994400" cy="22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50" name="Google Shape;150;p39"/>
          <p:cNvSpPr txBox="1">
            <a:spLocks noGrp="1"/>
          </p:cNvSpPr>
          <p:nvPr>
            <p:ph type="subTitle" idx="1"/>
          </p:nvPr>
        </p:nvSpPr>
        <p:spPr>
          <a:xfrm>
            <a:off x="415600" y="4404517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sz="2535" b="1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3735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3735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3735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3735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3735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3735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3735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3735">
                <a:solidFill>
                  <a:srgbClr val="FFFFFF"/>
                </a:solidFill>
              </a:defRPr>
            </a:lvl9pPr>
          </a:lstStyle>
          <a:p/>
        </p:txBody>
      </p:sp>
      <p:grpSp>
        <p:nvGrpSpPr>
          <p:cNvPr id="151" name="Google Shape;151;p39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152" name="Google Shape;152;p39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53" name="Google Shape;153;p39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39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 matchingName="BLANK">
  <p:cSld name="BLANK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40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157" name="Google Shape;157;p40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58" name="Google Shape;158;p40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40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 column text 1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41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162" name="Google Shape;162;p41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63" name="Google Shape;163;p41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41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-body">
  <p:cSld name="3-body">
    <p:bg>
      <p:bgPr>
        <a:solidFill>
          <a:srgbClr val="FFFFFF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2"/>
          <p:cNvSpPr txBox="1">
            <a:spLocks noGrp="1"/>
          </p:cNvSpPr>
          <p:nvPr>
            <p:ph type="title"/>
          </p:nvPr>
        </p:nvSpPr>
        <p:spPr>
          <a:xfrm>
            <a:off x="1083600" y="684433"/>
            <a:ext cx="10024800" cy="9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1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67" name="Google Shape;167;p42"/>
          <p:cNvSpPr txBox="1">
            <a:spLocks noGrp="1"/>
          </p:cNvSpPr>
          <p:nvPr>
            <p:ph type="subTitle" idx="1"/>
          </p:nvPr>
        </p:nvSpPr>
        <p:spPr>
          <a:xfrm>
            <a:off x="1083733" y="2195800"/>
            <a:ext cx="4963600" cy="3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 b="1">
                <a:solidFill>
                  <a:srgbClr val="000000"/>
                </a:solidFill>
              </a:defRPr>
            </a:lvl1pPr>
            <a:lvl2pPr lvl="1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2pPr>
            <a:lvl3pPr lvl="2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3pPr>
            <a:lvl4pPr lvl="3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4pPr>
            <a:lvl5pPr lvl="4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5pPr>
            <a:lvl6pPr lvl="5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6pPr>
            <a:lvl7pPr lvl="6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7pPr>
            <a:lvl8pPr lvl="7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8pPr>
            <a:lvl9pPr lvl="8" algn="l">
              <a:lnSpc>
                <a:spcPct val="115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68" name="Google Shape;168;p42"/>
          <p:cNvSpPr txBox="1">
            <a:spLocks noGrp="1"/>
          </p:cNvSpPr>
          <p:nvPr>
            <p:ph type="subTitle" idx="2"/>
          </p:nvPr>
        </p:nvSpPr>
        <p:spPr>
          <a:xfrm>
            <a:off x="1083733" y="2555968"/>
            <a:ext cx="4963600" cy="34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335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 sz="1335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69" name="Google Shape;169;p42"/>
          <p:cNvSpPr txBox="1">
            <a:spLocks noGrp="1"/>
          </p:cNvSpPr>
          <p:nvPr>
            <p:ph type="subTitle" idx="3"/>
          </p:nvPr>
        </p:nvSpPr>
        <p:spPr>
          <a:xfrm>
            <a:off x="6144933" y="2195800"/>
            <a:ext cx="4963600" cy="3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 b="1">
                <a:solidFill>
                  <a:srgbClr val="000000"/>
                </a:solidFill>
              </a:defRPr>
            </a:lvl1pPr>
            <a:lvl2pPr lvl="1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2pPr>
            <a:lvl3pPr lvl="2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3pPr>
            <a:lvl4pPr lvl="3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4pPr>
            <a:lvl5pPr lvl="4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5pPr>
            <a:lvl6pPr lvl="5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6pPr>
            <a:lvl7pPr lvl="6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7pPr>
            <a:lvl8pPr lvl="7" algn="l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8pPr>
            <a:lvl9pPr lvl="8" algn="l">
              <a:lnSpc>
                <a:spcPct val="115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 sz="1865" b="1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0" name="Google Shape;170;p42"/>
          <p:cNvSpPr txBox="1">
            <a:spLocks noGrp="1"/>
          </p:cNvSpPr>
          <p:nvPr>
            <p:ph type="subTitle" idx="4"/>
          </p:nvPr>
        </p:nvSpPr>
        <p:spPr>
          <a:xfrm>
            <a:off x="6144933" y="2555981"/>
            <a:ext cx="4963600" cy="34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335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2pPr>
            <a:lvl3pPr lvl="2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3pPr>
            <a:lvl4pPr lvl="3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4pPr>
            <a:lvl5pPr lvl="4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5pPr>
            <a:lvl6pPr lvl="5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6pPr>
            <a:lvl7pPr lvl="6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7pPr>
            <a:lvl8pPr lvl="7" algn="l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 sz="1335">
                <a:solidFill>
                  <a:srgbClr val="000000"/>
                </a:solidFill>
              </a:defRPr>
            </a:lvl8pPr>
            <a:lvl9pPr lvl="8" algn="l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 sz="1335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71" name="Google Shape;171;p42"/>
          <p:cNvSpPr txBox="1">
            <a:spLocks noGrp="1"/>
          </p:cNvSpPr>
          <p:nvPr>
            <p:ph type="sldNum" idx="12"/>
          </p:nvPr>
        </p:nvSpPr>
        <p:spPr>
          <a:xfrm>
            <a:off x="0" y="6271500"/>
            <a:ext cx="1036400" cy="5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 panose="020B0604020202020204"/>
              <a:buNone/>
              <a:defRPr sz="1335" b="1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 panose="020B0604020202020204"/>
              <a:buNone/>
              <a:defRPr sz="1335" b="1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 panose="020B0604020202020204"/>
              <a:buNone/>
              <a:defRPr sz="1335" b="1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 panose="020B0604020202020204"/>
              <a:buNone/>
              <a:defRPr sz="1335" b="1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 panose="020B0604020202020204"/>
              <a:buNone/>
              <a:defRPr sz="1335" b="1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 panose="020B0604020202020204"/>
              <a:buNone/>
              <a:defRPr sz="1335" b="1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 panose="020B0604020202020204"/>
              <a:buNone/>
              <a:defRPr sz="1335" b="1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 panose="020B0604020202020204"/>
              <a:buNone/>
              <a:defRPr sz="1335" b="1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 panose="020B0604020202020204"/>
              <a:buNone/>
              <a:defRPr sz="1335" b="1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Blank body slide">
  <p:cSld name="TITLE_ONLY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_COLUMN_TEXT_2">
  <p:cSld name="ONE_COLUMN_TEXT_2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4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45973" y="6401596"/>
            <a:ext cx="1337739" cy="12416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45"/>
          <p:cNvSpPr txBox="1"/>
          <p:nvPr/>
        </p:nvSpPr>
        <p:spPr>
          <a:xfrm>
            <a:off x="1822927" y="6291927"/>
            <a:ext cx="373600" cy="3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fld id="{00000000-1234-1234-1234-123412341234}" type="slidenum">
              <a:rPr lang="en-GB" sz="800" b="1" i="0" u="none" strike="noStrike" cap="none">
                <a:solidFill>
                  <a:schemeClr val="dk1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rPr>
            </a:fld>
            <a:endParaRPr sz="800" b="1" i="0" u="none" strike="noStrike" cap="none">
              <a:solidFill>
                <a:schemeClr val="dk1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</p:txBody>
      </p:sp>
      <p:sp>
        <p:nvSpPr>
          <p:cNvPr id="177" name="Google Shape;177;p45"/>
          <p:cNvSpPr txBox="1"/>
          <p:nvPr/>
        </p:nvSpPr>
        <p:spPr>
          <a:xfrm>
            <a:off x="1638560" y="6291927"/>
            <a:ext cx="373600" cy="3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en-GB" sz="800" b="1" i="0" u="none" strike="noStrike" cap="none">
                <a:solidFill>
                  <a:schemeClr val="dk1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rPr>
              <a:t>|</a:t>
            </a:r>
            <a:endParaRPr sz="800" b="1" i="0" u="none" strike="noStrike" cap="none">
              <a:solidFill>
                <a:schemeClr val="dk1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  <a:sym typeface="Helvetica Neue" panose="02000503000000020004"/>
            </a:endParaRPr>
          </a:p>
        </p:txBody>
      </p:sp>
      <p:sp>
        <p:nvSpPr>
          <p:cNvPr id="178" name="Google Shape;178;p45"/>
          <p:cNvSpPr/>
          <p:nvPr/>
        </p:nvSpPr>
        <p:spPr>
          <a:xfrm>
            <a:off x="10333927" y="148719"/>
            <a:ext cx="202075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en-GB" sz="800" b="0" i="0" u="none" strike="noStrike" cap="none">
                <a:solidFill>
                  <a:srgbClr val="7F7F7F"/>
                </a:solidFill>
                <a:latin typeface="Sofia"/>
                <a:ea typeface="Sofia"/>
                <a:cs typeface="Sofia"/>
                <a:sym typeface="Sofia"/>
              </a:rPr>
              <a:t>TikTok Confidential &amp; Proprietary </a:t>
            </a:r>
            <a:endParaRPr sz="800" b="0" i="0" u="none" strike="noStrike" cap="none">
              <a:solidFill>
                <a:srgbClr val="7F7F7F"/>
              </a:solidFill>
              <a:latin typeface="Sofia"/>
              <a:ea typeface="Sofia"/>
              <a:cs typeface="Sofia"/>
              <a:sym typeface="Sofia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Section Header">
  <p:cSld name="30_Section Header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6"/>
          <p:cNvSpPr/>
          <p:nvPr/>
        </p:nvSpPr>
        <p:spPr>
          <a:xfrm>
            <a:off x="1" y="0"/>
            <a:ext cx="5124956" cy="6858000"/>
          </a:xfrm>
          <a:prstGeom prst="rect">
            <a:avLst/>
          </a:prstGeom>
          <a:solidFill>
            <a:srgbClr val="25F4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 panose="020B0604020202020204"/>
              <a:buNone/>
            </a:pPr>
            <a:endParaRPr sz="1865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1" name="Google Shape;181;p4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Sofia"/>
                <a:ea typeface="Sofia"/>
                <a:cs typeface="Sofia"/>
                <a:sym typeface="Sofi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Sofia"/>
                <a:ea typeface="Sofia"/>
                <a:cs typeface="Sofia"/>
                <a:sym typeface="Sofi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Sofia"/>
                <a:ea typeface="Sofia"/>
                <a:cs typeface="Sofia"/>
                <a:sym typeface="Sofi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Sofia"/>
                <a:ea typeface="Sofia"/>
                <a:cs typeface="Sofia"/>
                <a:sym typeface="Sofi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Sofia"/>
                <a:ea typeface="Sofia"/>
                <a:cs typeface="Sofia"/>
                <a:sym typeface="Sofi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Sofia"/>
                <a:ea typeface="Sofia"/>
                <a:cs typeface="Sofia"/>
                <a:sym typeface="Sofi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Sofia"/>
                <a:ea typeface="Sofia"/>
                <a:cs typeface="Sofia"/>
                <a:sym typeface="Sofi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Sofia"/>
                <a:ea typeface="Sofia"/>
                <a:cs typeface="Sofia"/>
                <a:sym typeface="Sofi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Sofia"/>
                <a:ea typeface="Sofia"/>
                <a:cs typeface="Sofia"/>
                <a:sym typeface="Sofi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182" name="Google Shape;182;p46"/>
          <p:cNvSpPr txBox="1">
            <a:spLocks noGrp="1"/>
          </p:cNvSpPr>
          <p:nvPr>
            <p:ph type="title"/>
          </p:nvPr>
        </p:nvSpPr>
        <p:spPr>
          <a:xfrm>
            <a:off x="6581420" y="799107"/>
            <a:ext cx="4812832" cy="53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 b="0" i="0">
                <a:latin typeface="Sofia"/>
                <a:ea typeface="Sofia"/>
                <a:cs typeface="Sofia"/>
                <a:sym typeface="Sof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3" name="Google Shape;183;p46"/>
          <p:cNvSpPr txBox="1">
            <a:spLocks noGrp="1"/>
          </p:cNvSpPr>
          <p:nvPr>
            <p:ph type="body" idx="1"/>
          </p:nvPr>
        </p:nvSpPr>
        <p:spPr>
          <a:xfrm>
            <a:off x="6581420" y="1338649"/>
            <a:ext cx="4812832" cy="4835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0" i="0">
                <a:solidFill>
                  <a:schemeClr val="dk1"/>
                </a:solidFill>
                <a:latin typeface="Sofia"/>
                <a:ea typeface="Sofia"/>
                <a:cs typeface="Sofia"/>
                <a:sym typeface="Sofia"/>
              </a:defRPr>
            </a:lvl1pPr>
            <a:lvl2pPr marL="914400" lvl="1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4" name="Google Shape;184;p46"/>
          <p:cNvSpPr>
            <a:spLocks noGrp="1"/>
          </p:cNvSpPr>
          <p:nvPr>
            <p:ph type="pic" idx="2"/>
          </p:nvPr>
        </p:nvSpPr>
        <p:spPr>
          <a:xfrm>
            <a:off x="1559717" y="883607"/>
            <a:ext cx="2976567" cy="5289784"/>
          </a:xfrm>
          <a:prstGeom prst="rect">
            <a:avLst/>
          </a:prstGeom>
          <a:solidFill>
            <a:srgbClr val="262626"/>
          </a:solidFill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 1">
  <p:cSld name="Title and body 2 1">
    <p:bg>
      <p:bgPr>
        <a:solidFill>
          <a:srgbClr val="000000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eefa58d381_0_974"/>
          <p:cNvSpPr txBox="1">
            <a:spLocks noGrp="1"/>
          </p:cNvSpPr>
          <p:nvPr>
            <p:ph type="title"/>
          </p:nvPr>
        </p:nvSpPr>
        <p:spPr>
          <a:xfrm>
            <a:off x="537367" y="0"/>
            <a:ext cx="40077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3465">
                <a:solidFill>
                  <a:srgbClr val="FFFFFF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86" name="Google Shape;286;geefa58d381_0_974"/>
          <p:cNvSpPr txBox="1">
            <a:spLocks noGrp="1"/>
          </p:cNvSpPr>
          <p:nvPr>
            <p:ph type="body" idx="1"/>
          </p:nvPr>
        </p:nvSpPr>
        <p:spPr>
          <a:xfrm>
            <a:off x="5681200" y="0"/>
            <a:ext cx="57621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600">
                <a:solidFill>
                  <a:srgbClr val="FFFFFF"/>
                </a:solidFill>
              </a:defRPr>
            </a:lvl1pPr>
            <a:lvl2pPr marL="914400" lvl="1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600">
                <a:solidFill>
                  <a:srgbClr val="FFFFFF"/>
                </a:solidFill>
              </a:defRPr>
            </a:lvl2pPr>
            <a:lvl3pPr marL="1371600" lvl="2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600">
                <a:solidFill>
                  <a:srgbClr val="FFFFFF"/>
                </a:solidFill>
              </a:defRPr>
            </a:lvl3pPr>
            <a:lvl4pPr marL="1828800" lvl="3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600">
                <a:solidFill>
                  <a:srgbClr val="FFFFFF"/>
                </a:solidFill>
              </a:defRPr>
            </a:lvl4pPr>
            <a:lvl5pPr marL="2286000" lvl="4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600">
                <a:solidFill>
                  <a:srgbClr val="FFFFFF"/>
                </a:solidFill>
              </a:defRPr>
            </a:lvl5pPr>
            <a:lvl6pPr marL="2743200" lvl="5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600">
                <a:solidFill>
                  <a:srgbClr val="FFFFFF"/>
                </a:solidFill>
              </a:defRPr>
            </a:lvl6pPr>
            <a:lvl7pPr marL="3200400" lvl="6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600">
                <a:solidFill>
                  <a:srgbClr val="FFFFFF"/>
                </a:solidFill>
              </a:defRPr>
            </a:lvl7pPr>
            <a:lvl8pPr marL="3657600" lvl="7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600">
                <a:solidFill>
                  <a:srgbClr val="FFFFFF"/>
                </a:solidFill>
              </a:defRPr>
            </a:lvl8pPr>
            <a:lvl9pPr marL="4114800" lvl="8" indent="-304800" algn="l" rtl="0">
              <a:lnSpc>
                <a:spcPct val="115000"/>
              </a:lnSpc>
              <a:spcBef>
                <a:spcPts val="2135"/>
              </a:spcBef>
              <a:spcAft>
                <a:spcPts val="2135"/>
              </a:spcAft>
              <a:buClr>
                <a:srgbClr val="FFFFFF"/>
              </a:buClr>
              <a:buSzPts val="1200"/>
              <a:buChar char="■"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87" name="Google Shape;287;geefa58d381_0_97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288" name="Google Shape;288;geefa58d381_0_974"/>
          <p:cNvSpPr txBox="1">
            <a:spLocks noGrp="1"/>
          </p:cNvSpPr>
          <p:nvPr>
            <p:ph type="title" idx="2"/>
          </p:nvPr>
        </p:nvSpPr>
        <p:spPr>
          <a:xfrm>
            <a:off x="537367" y="2056333"/>
            <a:ext cx="43323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5">
                <a:solidFill>
                  <a:srgbClr val="FFFFFF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9pPr>
          </a:lstStyle>
          <a:p/>
        </p:txBody>
      </p:sp>
      <p:grpSp>
        <p:nvGrpSpPr>
          <p:cNvPr id="289" name="Google Shape;289;geefa58d381_0_974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290" name="Google Shape;290;geefa58d381_0_974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291" name="Google Shape;291;geefa58d381_0_974"/>
            <p:cNvPicPr preferRelativeResize="0"/>
            <p:nvPr/>
          </p:nvPicPr>
          <p:blipFill rotWithShape="1">
            <a:blip r:embed="rId2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geefa58d381_0_974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p11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0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110"/>
          <p:cNvSpPr txBox="1"/>
          <p:nvPr/>
        </p:nvSpPr>
        <p:spPr>
          <a:xfrm>
            <a:off x="11682735" y="6330467"/>
            <a:ext cx="487200" cy="3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Poppins"/>
              <a:buNone/>
            </a:pPr>
            <a:fld id="{00000000-1234-1234-1234-123412341234}" type="slidenum">
              <a:rPr lang="en-GB"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fld>
            <a:endParaRPr sz="935" b="0" i="0" u="none" strike="noStrike" cap="non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3" name="Google Shape;713;p110"/>
          <p:cNvSpPr txBox="1"/>
          <p:nvPr/>
        </p:nvSpPr>
        <p:spPr>
          <a:xfrm rot="-5400000">
            <a:off x="9837200" y="3252400"/>
            <a:ext cx="4178400" cy="3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oppins"/>
              <a:buNone/>
            </a:pPr>
            <a:r>
              <a:rPr lang="en-GB" sz="935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 O N F I D E N T I A L   &amp;    P R O P R I E T A R Y </a:t>
            </a:r>
            <a:endParaRPr sz="935" b="1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Poppins"/>
              <a:buNone/>
            </a:pPr>
            <a:endParaRPr sz="935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4" name="Google Shape;714;p110"/>
          <p:cNvSpPr/>
          <p:nvPr/>
        </p:nvSpPr>
        <p:spPr>
          <a:xfrm>
            <a:off x="974700" y="6165700"/>
            <a:ext cx="880800" cy="69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bg>
      <p:bgPr>
        <a:solidFill>
          <a:srgbClr val="FE2C56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eefa58d381_0_389"/>
          <p:cNvSpPr txBox="1">
            <a:spLocks noGrp="1"/>
          </p:cNvSpPr>
          <p:nvPr>
            <p:ph type="title"/>
          </p:nvPr>
        </p:nvSpPr>
        <p:spPr>
          <a:xfrm>
            <a:off x="67" y="-9933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9pPr>
          </a:lstStyle>
          <a:p/>
        </p:txBody>
      </p:sp>
      <p:grpSp>
        <p:nvGrpSpPr>
          <p:cNvPr id="214" name="Google Shape;214;geefa58d381_0_389"/>
          <p:cNvGrpSpPr/>
          <p:nvPr/>
        </p:nvGrpSpPr>
        <p:grpSpPr>
          <a:xfrm>
            <a:off x="11670832" y="151030"/>
            <a:ext cx="431856" cy="6548070"/>
            <a:chOff x="8753350" y="113275"/>
            <a:chExt cx="323900" cy="4911175"/>
          </a:xfrm>
        </p:grpSpPr>
        <p:sp>
          <p:nvSpPr>
            <p:cNvPr id="215" name="Google Shape;215;geefa58d381_0_389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6" name="Google Shape;216;geefa58d381_0_389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pic>
          <p:nvPicPr>
            <p:cNvPr id="217" name="Google Shape;217;geefa58d381_0_389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762050" y="113275"/>
              <a:ext cx="239075" cy="4144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1">
  <p:cSld name="Title and body 1 1">
    <p:bg>
      <p:bgPr>
        <a:solidFill>
          <a:srgbClr val="FFFFFF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eefa58d381_0_1000"/>
          <p:cNvSpPr txBox="1">
            <a:spLocks noGrp="1"/>
          </p:cNvSpPr>
          <p:nvPr>
            <p:ph type="title"/>
          </p:nvPr>
        </p:nvSpPr>
        <p:spPr>
          <a:xfrm>
            <a:off x="6093900" y="1682433"/>
            <a:ext cx="5897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12" name="Google Shape;312;geefa58d381_0_1000"/>
          <p:cNvSpPr txBox="1">
            <a:spLocks noGrp="1"/>
          </p:cNvSpPr>
          <p:nvPr>
            <p:ph type="body" idx="1"/>
          </p:nvPr>
        </p:nvSpPr>
        <p:spPr>
          <a:xfrm>
            <a:off x="6093900" y="3124667"/>
            <a:ext cx="5302800" cy="26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2135">
                <a:solidFill>
                  <a:srgbClr val="000000"/>
                </a:solidFill>
              </a:defRPr>
            </a:lvl1pPr>
            <a:lvl2pPr marL="914400" lvl="1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2135">
                <a:solidFill>
                  <a:srgbClr val="000000"/>
                </a:solidFill>
              </a:defRPr>
            </a:lvl2pPr>
            <a:lvl3pPr marL="1371600" lvl="2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2135">
                <a:solidFill>
                  <a:srgbClr val="000000"/>
                </a:solidFill>
              </a:defRPr>
            </a:lvl3pPr>
            <a:lvl4pPr marL="1828800" lvl="3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2135">
                <a:solidFill>
                  <a:srgbClr val="000000"/>
                </a:solidFill>
              </a:defRPr>
            </a:lvl4pPr>
            <a:lvl5pPr marL="2286000" lvl="4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2135">
                <a:solidFill>
                  <a:srgbClr val="000000"/>
                </a:solidFill>
              </a:defRPr>
            </a:lvl5pPr>
            <a:lvl6pPr marL="2743200" lvl="5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2135">
                <a:solidFill>
                  <a:srgbClr val="000000"/>
                </a:solidFill>
              </a:defRPr>
            </a:lvl6pPr>
            <a:lvl7pPr marL="3200400" lvl="6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2135">
                <a:solidFill>
                  <a:srgbClr val="000000"/>
                </a:solidFill>
              </a:defRPr>
            </a:lvl7pPr>
            <a:lvl8pPr marL="3657600" lvl="7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2135">
                <a:solidFill>
                  <a:srgbClr val="000000"/>
                </a:solidFill>
              </a:defRPr>
            </a:lvl8pPr>
            <a:lvl9pPr marL="4114800" lvl="8" indent="-330200" algn="l" rtl="0">
              <a:lnSpc>
                <a:spcPct val="100000"/>
              </a:lnSpc>
              <a:spcBef>
                <a:spcPts val="1065"/>
              </a:spcBef>
              <a:spcAft>
                <a:spcPts val="1065"/>
              </a:spcAft>
              <a:buClr>
                <a:srgbClr val="000000"/>
              </a:buClr>
              <a:buSzPts val="1600"/>
              <a:buChar char="■"/>
              <a:defRPr sz="2135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13" name="Google Shape;313;geefa58d381_0_100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grpSp>
        <p:nvGrpSpPr>
          <p:cNvPr id="314" name="Google Shape;314;geefa58d381_0_1000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315" name="Google Shape;315;geefa58d381_0_1000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316" name="Google Shape;316;geefa58d381_0_1000"/>
            <p:cNvPicPr preferRelativeResize="0"/>
            <p:nvPr/>
          </p:nvPicPr>
          <p:blipFill rotWithShape="1">
            <a:blip r:embed="rId2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" name="Google Shape;317;geefa58d381_0_1000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2">
  <p:cSld name="Title and body 1 2">
    <p:bg>
      <p:bgPr>
        <a:solidFill>
          <a:srgbClr val="FFFFFF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geefa58d381_0_36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geefa58d381_0_366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192" name="Google Shape;192;geefa58d381_0_366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93" name="Google Shape;193;geefa58d381_0_366"/>
            <p:cNvPicPr preferRelativeResize="0"/>
            <p:nvPr/>
          </p:nvPicPr>
          <p:blipFill rotWithShape="1">
            <a:blip r:embed="rId3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geefa58d381_0_366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3"/>
          <p:cNvSpPr txBox="1"/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7" name="Google Shape;467;p63"/>
          <p:cNvSpPr txBox="1"/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600" lvl="0" indent="-423545" algn="l">
              <a:lnSpc>
                <a:spcPct val="90000"/>
              </a:lnSpc>
              <a:spcBef>
                <a:spcPct val="214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200" lvl="1" indent="-423545" algn="l">
              <a:lnSpc>
                <a:spcPct val="90000"/>
              </a:lnSpc>
              <a:spcBef>
                <a:spcPct val="107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800" lvl="2" indent="-423545" algn="l">
              <a:lnSpc>
                <a:spcPct val="90000"/>
              </a:lnSpc>
              <a:spcBef>
                <a:spcPct val="107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400" lvl="3" indent="-423545" algn="l">
              <a:lnSpc>
                <a:spcPct val="90000"/>
              </a:lnSpc>
              <a:spcBef>
                <a:spcPct val="107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8000" lvl="4" indent="-423545" algn="l">
              <a:lnSpc>
                <a:spcPct val="90000"/>
              </a:lnSpc>
              <a:spcBef>
                <a:spcPct val="107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600" lvl="5" indent="-423545" algn="l">
              <a:lnSpc>
                <a:spcPct val="90000"/>
              </a:lnSpc>
              <a:spcBef>
                <a:spcPct val="107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200" lvl="6" indent="-423545" algn="l">
              <a:lnSpc>
                <a:spcPct val="90000"/>
              </a:lnSpc>
              <a:spcBef>
                <a:spcPct val="107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800" lvl="7" indent="-423545" algn="l">
              <a:lnSpc>
                <a:spcPct val="90000"/>
              </a:lnSpc>
              <a:spcBef>
                <a:spcPct val="107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400" lvl="8" indent="-423545" algn="l">
              <a:lnSpc>
                <a:spcPct val="90000"/>
              </a:lnSpc>
              <a:spcBef>
                <a:spcPct val="107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8" name="Google Shape;468;p63"/>
          <p:cNvSpPr txBox="1"/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9" name="Google Shape;469;p63"/>
          <p:cNvSpPr txBox="1"/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0" name="Google Shape;470;p63"/>
          <p:cNvSpPr txBox="1"/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-Section-Breaker-Moving">
  <p:cSld name="2-Section-Breaker-Moving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geefa58d381_0_1074" descr="Google Shape;52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geefa58d381_0_1074"/>
          <p:cNvSpPr txBox="1">
            <a:spLocks noGrp="1"/>
          </p:cNvSpPr>
          <p:nvPr>
            <p:ph type="title"/>
          </p:nvPr>
        </p:nvSpPr>
        <p:spPr>
          <a:xfrm>
            <a:off x="415600" y="2867799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Font typeface="Proxima Nova Extrabold"/>
              <a:buNone/>
              <a:defRPr sz="69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pic>
        <p:nvPicPr>
          <p:cNvPr id="387" name="Google Shape;387;geefa58d381_0_1074" descr="Google Shape;54;p1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90199" y="6254301"/>
            <a:ext cx="373738" cy="3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geefa58d381_0_1074"/>
          <p:cNvSpPr txBox="1"/>
          <p:nvPr/>
        </p:nvSpPr>
        <p:spPr>
          <a:xfrm>
            <a:off x="479566" y="6377600"/>
            <a:ext cx="373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en-GB" sz="800" b="0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rPr>
              <a:t>|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89" name="Google Shape;389;geefa58d381_0_10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-Body-2-Black">
  <p:cSld name="3-Body-2-Black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eefa58d381_0_1080"/>
          <p:cNvSpPr txBox="1">
            <a:spLocks noGrp="1"/>
          </p:cNvSpPr>
          <p:nvPr>
            <p:ph type="title"/>
          </p:nvPr>
        </p:nvSpPr>
        <p:spPr>
          <a:xfrm>
            <a:off x="1066400" y="1123266"/>
            <a:ext cx="10059300" cy="8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00"/>
              <a:buFont typeface="Proxima Nova"/>
              <a:buNone/>
              <a:defRPr sz="5300" b="1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92" name="Google Shape;392;geefa58d381_0_1080"/>
          <p:cNvSpPr txBox="1">
            <a:spLocks noGrp="1"/>
          </p:cNvSpPr>
          <p:nvPr>
            <p:ph type="body" idx="1"/>
          </p:nvPr>
        </p:nvSpPr>
        <p:spPr>
          <a:xfrm>
            <a:off x="6047332" y="3177850"/>
            <a:ext cx="4963500" cy="30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Sofia"/>
              <a:buNone/>
              <a:defRPr sz="1300">
                <a:solidFill>
                  <a:srgbClr val="FFFFFF"/>
                </a:solidFill>
                <a:latin typeface="Sofia"/>
                <a:ea typeface="Sofia"/>
                <a:cs typeface="Sofia"/>
                <a:sym typeface="Sofia"/>
              </a:defRPr>
            </a:lvl1pPr>
            <a:lvl2pPr marL="914400" lvl="1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Sofia"/>
              <a:buNone/>
              <a:defRPr sz="1300">
                <a:solidFill>
                  <a:srgbClr val="FFFFFF"/>
                </a:solidFill>
                <a:latin typeface="Sofia"/>
                <a:ea typeface="Sofia"/>
                <a:cs typeface="Sofia"/>
                <a:sym typeface="Sofia"/>
              </a:defRPr>
            </a:lvl2pPr>
            <a:lvl3pPr marL="1371600" lvl="2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Sofia"/>
              <a:buNone/>
              <a:defRPr sz="1300">
                <a:solidFill>
                  <a:srgbClr val="FFFFFF"/>
                </a:solidFill>
                <a:latin typeface="Sofia"/>
                <a:ea typeface="Sofia"/>
                <a:cs typeface="Sofia"/>
                <a:sym typeface="Sofia"/>
              </a:defRPr>
            </a:lvl3pPr>
            <a:lvl4pPr marL="1828800" lvl="3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Sofia"/>
              <a:buNone/>
              <a:defRPr sz="1300">
                <a:solidFill>
                  <a:srgbClr val="FFFFFF"/>
                </a:solidFill>
                <a:latin typeface="Sofia"/>
                <a:ea typeface="Sofia"/>
                <a:cs typeface="Sofia"/>
                <a:sym typeface="Sofia"/>
              </a:defRPr>
            </a:lvl4pPr>
            <a:lvl5pPr marL="2286000" lvl="4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Sofia"/>
              <a:buNone/>
              <a:defRPr sz="1300">
                <a:solidFill>
                  <a:srgbClr val="FFFFFF"/>
                </a:solidFill>
                <a:latin typeface="Sofia"/>
                <a:ea typeface="Sofia"/>
                <a:cs typeface="Sofia"/>
                <a:sym typeface="Sofia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93" name="Google Shape;393;geefa58d381_0_1080"/>
          <p:cNvSpPr txBox="1">
            <a:spLocks noGrp="1"/>
          </p:cNvSpPr>
          <p:nvPr>
            <p:ph type="sldNum" idx="12"/>
          </p:nvPr>
        </p:nvSpPr>
        <p:spPr>
          <a:xfrm>
            <a:off x="787233" y="6377600"/>
            <a:ext cx="1269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1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1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1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1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1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1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1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1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1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pic>
        <p:nvPicPr>
          <p:cNvPr id="394" name="Google Shape;394;geefa58d381_0_1080" descr="Google Shape;63;p1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90199" y="6254301"/>
            <a:ext cx="373738" cy="3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geefa58d381_0_1080"/>
          <p:cNvSpPr txBox="1"/>
          <p:nvPr/>
        </p:nvSpPr>
        <p:spPr>
          <a:xfrm>
            <a:off x="479566" y="6377600"/>
            <a:ext cx="373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en-GB" sz="800" b="0" i="0" u="none" strike="noStrike" cap="none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rPr>
              <a:t>|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 1">
  <p:cSld name="Title and body 2 1">
    <p:bg>
      <p:bgPr>
        <a:solidFill>
          <a:srgbClr val="000000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eefa58d381_0_1086"/>
          <p:cNvSpPr txBox="1">
            <a:spLocks noGrp="1"/>
          </p:cNvSpPr>
          <p:nvPr>
            <p:ph type="title"/>
          </p:nvPr>
        </p:nvSpPr>
        <p:spPr>
          <a:xfrm>
            <a:off x="537367" y="0"/>
            <a:ext cx="40077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  <a:defRPr sz="3465">
                <a:solidFill>
                  <a:srgbClr val="FFFFFF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98" name="Google Shape;398;geefa58d381_0_1086"/>
          <p:cNvSpPr txBox="1">
            <a:spLocks noGrp="1"/>
          </p:cNvSpPr>
          <p:nvPr>
            <p:ph type="body" idx="1"/>
          </p:nvPr>
        </p:nvSpPr>
        <p:spPr>
          <a:xfrm>
            <a:off x="5681200" y="0"/>
            <a:ext cx="57621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600">
                <a:solidFill>
                  <a:srgbClr val="FFFFFF"/>
                </a:solidFill>
              </a:defRPr>
            </a:lvl1pPr>
            <a:lvl2pPr marL="914400" lvl="1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600">
                <a:solidFill>
                  <a:srgbClr val="FFFFFF"/>
                </a:solidFill>
              </a:defRPr>
            </a:lvl2pPr>
            <a:lvl3pPr marL="1371600" lvl="2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600">
                <a:solidFill>
                  <a:srgbClr val="FFFFFF"/>
                </a:solidFill>
              </a:defRPr>
            </a:lvl3pPr>
            <a:lvl4pPr marL="1828800" lvl="3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600">
                <a:solidFill>
                  <a:srgbClr val="FFFFFF"/>
                </a:solidFill>
              </a:defRPr>
            </a:lvl4pPr>
            <a:lvl5pPr marL="2286000" lvl="4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600">
                <a:solidFill>
                  <a:srgbClr val="FFFFFF"/>
                </a:solidFill>
              </a:defRPr>
            </a:lvl5pPr>
            <a:lvl6pPr marL="2743200" lvl="5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600">
                <a:solidFill>
                  <a:srgbClr val="FFFFFF"/>
                </a:solidFill>
              </a:defRPr>
            </a:lvl6pPr>
            <a:lvl7pPr marL="3200400" lvl="6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600">
                <a:solidFill>
                  <a:srgbClr val="FFFFFF"/>
                </a:solidFill>
              </a:defRPr>
            </a:lvl7pPr>
            <a:lvl8pPr marL="3657600" lvl="7" indent="-304800" algn="l" rtl="0">
              <a:lnSpc>
                <a:spcPct val="115000"/>
              </a:lnSpc>
              <a:spcBef>
                <a:spcPts val="2135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600">
                <a:solidFill>
                  <a:srgbClr val="FFFFFF"/>
                </a:solidFill>
              </a:defRPr>
            </a:lvl8pPr>
            <a:lvl9pPr marL="4114800" lvl="8" indent="-304800" algn="l" rtl="0">
              <a:lnSpc>
                <a:spcPct val="115000"/>
              </a:lnSpc>
              <a:spcBef>
                <a:spcPts val="2135"/>
              </a:spcBef>
              <a:spcAft>
                <a:spcPts val="2135"/>
              </a:spcAft>
              <a:buClr>
                <a:srgbClr val="FFFFFF"/>
              </a:buClr>
              <a:buSzPts val="1200"/>
              <a:buChar char="■"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99" name="Google Shape;399;geefa58d381_0_108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400" name="Google Shape;400;geefa58d381_0_1086"/>
          <p:cNvSpPr txBox="1">
            <a:spLocks noGrp="1"/>
          </p:cNvSpPr>
          <p:nvPr>
            <p:ph type="title" idx="2"/>
          </p:nvPr>
        </p:nvSpPr>
        <p:spPr>
          <a:xfrm>
            <a:off x="537367" y="2056333"/>
            <a:ext cx="43323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5">
                <a:solidFill>
                  <a:srgbClr val="FFFFFF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2C56"/>
              </a:buClr>
              <a:buSzPts val="2200"/>
              <a:buNone/>
              <a:defRPr sz="2935">
                <a:solidFill>
                  <a:srgbClr val="FE2C56"/>
                </a:solidFill>
              </a:defRPr>
            </a:lvl9pPr>
          </a:lstStyle>
          <a:p/>
        </p:txBody>
      </p:sp>
      <p:grpSp>
        <p:nvGrpSpPr>
          <p:cNvPr id="401" name="Google Shape;401;geefa58d381_0_1086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402" name="Google Shape;402;geefa58d381_0_1086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403" name="Google Shape;403;geefa58d381_0_1086"/>
            <p:cNvPicPr preferRelativeResize="0"/>
            <p:nvPr/>
          </p:nvPicPr>
          <p:blipFill rotWithShape="1">
            <a:blip r:embed="rId2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geefa58d381_0_1086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eefa58d381_0_1095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407" name="Google Shape;407;geefa58d381_0_1095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408" name="Google Shape;408;geefa58d381_0_109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eefa58d381_0_1099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1" name="Google Shape;411;geefa58d381_0_109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eefa58d381_0_110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14" name="Google Shape;414;geefa58d381_0_110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15" name="Google Shape;415;geefa58d381_0_1102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16" name="Google Shape;416;geefa58d381_0_110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eefa58d381_0_110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19" name="Google Shape;419;geefa58d381_0_110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eefa58d381_0_1110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22" name="Google Shape;422;geefa58d381_0_1110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23" name="Google Shape;423;geefa58d381_0_111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eefa58d381_0_1114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26" name="Google Shape;426;geefa58d381_0_111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eefa58d381_0_1117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29" name="Google Shape;429;geefa58d381_0_1117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30" name="Google Shape;430;geefa58d381_0_1117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1" name="Google Shape;431;geefa58d381_0_1117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32" name="Google Shape;432;geefa58d381_0_111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eefa58d381_0_1123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35" name="Google Shape;435;geefa58d381_0_112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eefa58d381_0_1126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38" name="Google Shape;438;geefa58d381_0_1126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39" name="Google Shape;439;geefa58d381_0_112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eefa58d381_0_1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_1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eefa58d381_0_113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44" name="Google Shape;444;geefa58d381_0_113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5" name="Google Shape;445;geefa58d381_0_1132"/>
          <p:cNvSpPr txBox="1">
            <a:spLocks noGrp="1"/>
          </p:cNvSpPr>
          <p:nvPr>
            <p:ph type="sldNum" idx="12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geefa58d381_0_1136"/>
          <p:cNvGrpSpPr/>
          <p:nvPr/>
        </p:nvGrpSpPr>
        <p:grpSpPr>
          <a:xfrm>
            <a:off x="11670838" y="252628"/>
            <a:ext cx="431856" cy="6446471"/>
            <a:chOff x="8753350" y="189476"/>
            <a:chExt cx="323900" cy="4834974"/>
          </a:xfrm>
        </p:grpSpPr>
        <p:sp>
          <p:nvSpPr>
            <p:cNvPr id="448" name="Google Shape;448;geefa58d381_0_1136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 panose="020B0604020202020204"/>
                <a:buNone/>
              </a:pPr>
              <a:fld id="{00000000-1234-1234-1234-123412341234}" type="slidenum">
                <a:rPr lang="en-GB" sz="900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449" name="Google Shape;449;geefa58d381_0_1136"/>
            <p:cNvPicPr preferRelativeResize="0"/>
            <p:nvPr/>
          </p:nvPicPr>
          <p:blipFill rotWithShape="1">
            <a:blip r:embed="rId2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0" name="Google Shape;450;geefa58d381_0_1136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 panose="020B0604020202020204"/>
                <a:buNone/>
              </a:pPr>
              <a:r>
                <a:rPr lang="en-GB" sz="900" b="1" i="0" u="none" strike="noStrike" cap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 panose="020B0604020202020204"/>
                <a:buNone/>
              </a:pPr>
              <a:endParaRPr sz="9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-Title-Picture">
  <p:cSld name="TITLE_1_1_1_1_1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eefa58d381_0_1141"/>
          <p:cNvSpPr txBox="1">
            <a:spLocks noGrp="1"/>
          </p:cNvSpPr>
          <p:nvPr>
            <p:ph type="subTitle" idx="1"/>
          </p:nvPr>
        </p:nvSpPr>
        <p:spPr>
          <a:xfrm>
            <a:off x="415600" y="4637100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Proxima Nova"/>
              <a:buNone/>
              <a:defRPr sz="37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453" name="Google Shape;453;geefa58d381_0_1141"/>
          <p:cNvSpPr txBox="1">
            <a:spLocks noGrp="1"/>
          </p:cNvSpPr>
          <p:nvPr>
            <p:ph type="title"/>
          </p:nvPr>
        </p:nvSpPr>
        <p:spPr>
          <a:xfrm>
            <a:off x="1257600" y="2849967"/>
            <a:ext cx="9771300" cy="11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None/>
              <a:defRPr sz="6900">
                <a:solidFill>
                  <a:srgbClr val="FFFFFF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">
  <p:cSld name="Title slide 1 1">
    <p:bg>
      <p:bgPr>
        <a:solidFill>
          <a:srgbClr val="000000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grpSp>
        <p:nvGrpSpPr>
          <p:cNvPr id="86" name="Google Shape;86;p15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87" name="Google Shape;87;p15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88" name="Google Shape;88;p15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15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2 1">
  <p:cSld name="Title and body 1 2 1">
    <p:bg>
      <p:bgPr>
        <a:solidFill>
          <a:srgbClr val="FFFFFF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3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36"/>
          <p:cNvGrpSpPr/>
          <p:nvPr/>
        </p:nvGrpSpPr>
        <p:grpSpPr>
          <a:xfrm>
            <a:off x="11671133" y="252635"/>
            <a:ext cx="431867" cy="6446632"/>
            <a:chOff x="8753350" y="189476"/>
            <a:chExt cx="323900" cy="4834974"/>
          </a:xfrm>
        </p:grpSpPr>
        <p:sp>
          <p:nvSpPr>
            <p:cNvPr id="133" name="Google Shape;133;p36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34" name="Google Shape;134;p36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36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p11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-3"/>
            <a:ext cx="12192000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110"/>
          <p:cNvSpPr txBox="1"/>
          <p:nvPr/>
        </p:nvSpPr>
        <p:spPr>
          <a:xfrm>
            <a:off x="11682735" y="6330467"/>
            <a:ext cx="487200" cy="3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Poppins"/>
              <a:buNone/>
            </a:pPr>
            <a:fld id="{00000000-1234-1234-1234-123412341234}" type="slidenum">
              <a:rPr lang="en-GB"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fld>
            <a:endParaRPr sz="935" b="0" i="0" u="none" strike="noStrike" cap="non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3" name="Google Shape;713;p110"/>
          <p:cNvSpPr txBox="1"/>
          <p:nvPr/>
        </p:nvSpPr>
        <p:spPr>
          <a:xfrm rot="-5400000">
            <a:off x="9837200" y="3252400"/>
            <a:ext cx="4178400" cy="3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Poppins"/>
              <a:buNone/>
            </a:pPr>
            <a:r>
              <a:rPr lang="en-GB" sz="935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 O N F I D E N T I A L   &amp;    P R O P R I E T A R Y </a:t>
            </a:r>
            <a:endParaRPr sz="935" b="1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Poppins"/>
              <a:buNone/>
            </a:pPr>
            <a:endParaRPr sz="935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4" name="Google Shape;714;p110"/>
          <p:cNvSpPr/>
          <p:nvPr/>
        </p:nvSpPr>
        <p:spPr>
          <a:xfrm>
            <a:off x="974700" y="6165700"/>
            <a:ext cx="880800" cy="69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1">
  <p:cSld name="Title and body 1 1">
    <p:bg>
      <p:bgPr>
        <a:solidFill>
          <a:srgbClr val="FFFFFF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eefa58d381_0_1000"/>
          <p:cNvSpPr txBox="1">
            <a:spLocks noGrp="1"/>
          </p:cNvSpPr>
          <p:nvPr>
            <p:ph type="title"/>
          </p:nvPr>
        </p:nvSpPr>
        <p:spPr>
          <a:xfrm>
            <a:off x="6093900" y="1682433"/>
            <a:ext cx="5897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48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12" name="Google Shape;312;geefa58d381_0_1000"/>
          <p:cNvSpPr txBox="1">
            <a:spLocks noGrp="1"/>
          </p:cNvSpPr>
          <p:nvPr>
            <p:ph type="body" idx="1"/>
          </p:nvPr>
        </p:nvSpPr>
        <p:spPr>
          <a:xfrm>
            <a:off x="6093900" y="3124667"/>
            <a:ext cx="5302800" cy="26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2135">
                <a:solidFill>
                  <a:srgbClr val="000000"/>
                </a:solidFill>
              </a:defRPr>
            </a:lvl1pPr>
            <a:lvl2pPr marL="914400" lvl="1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2135">
                <a:solidFill>
                  <a:srgbClr val="000000"/>
                </a:solidFill>
              </a:defRPr>
            </a:lvl2pPr>
            <a:lvl3pPr marL="1371600" lvl="2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2135">
                <a:solidFill>
                  <a:srgbClr val="000000"/>
                </a:solidFill>
              </a:defRPr>
            </a:lvl3pPr>
            <a:lvl4pPr marL="1828800" lvl="3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2135">
                <a:solidFill>
                  <a:srgbClr val="000000"/>
                </a:solidFill>
              </a:defRPr>
            </a:lvl4pPr>
            <a:lvl5pPr marL="2286000" lvl="4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2135">
                <a:solidFill>
                  <a:srgbClr val="000000"/>
                </a:solidFill>
              </a:defRPr>
            </a:lvl5pPr>
            <a:lvl6pPr marL="2743200" lvl="5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2135">
                <a:solidFill>
                  <a:srgbClr val="000000"/>
                </a:solidFill>
              </a:defRPr>
            </a:lvl6pPr>
            <a:lvl7pPr marL="3200400" lvl="6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2135">
                <a:solidFill>
                  <a:srgbClr val="000000"/>
                </a:solidFill>
              </a:defRPr>
            </a:lvl7pPr>
            <a:lvl8pPr marL="3657600" lvl="7" indent="-330200" algn="l" rtl="0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2135">
                <a:solidFill>
                  <a:srgbClr val="000000"/>
                </a:solidFill>
              </a:defRPr>
            </a:lvl8pPr>
            <a:lvl9pPr marL="4114800" lvl="8" indent="-330200" algn="l" rtl="0">
              <a:lnSpc>
                <a:spcPct val="100000"/>
              </a:lnSpc>
              <a:spcBef>
                <a:spcPts val="1065"/>
              </a:spcBef>
              <a:spcAft>
                <a:spcPts val="1065"/>
              </a:spcAft>
              <a:buClr>
                <a:srgbClr val="000000"/>
              </a:buClr>
              <a:buSzPts val="1600"/>
              <a:buChar char="■"/>
              <a:defRPr sz="2135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13" name="Google Shape;313;geefa58d381_0_100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grpSp>
        <p:nvGrpSpPr>
          <p:cNvPr id="314" name="Google Shape;314;geefa58d381_0_1000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315" name="Google Shape;315;geefa58d381_0_1000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316" name="Google Shape;316;geefa58d381_0_1000"/>
            <p:cNvPicPr preferRelativeResize="0"/>
            <p:nvPr/>
          </p:nvPicPr>
          <p:blipFill rotWithShape="1">
            <a:blip r:embed="rId2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" name="Google Shape;317;geefa58d381_0_1000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bg>
      <p:bgPr>
        <a:solidFill>
          <a:srgbClr val="FE2C56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eefa58d381_0_389"/>
          <p:cNvSpPr txBox="1">
            <a:spLocks noGrp="1"/>
          </p:cNvSpPr>
          <p:nvPr>
            <p:ph type="title"/>
          </p:nvPr>
        </p:nvSpPr>
        <p:spPr>
          <a:xfrm>
            <a:off x="67" y="-9933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56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5335"/>
            </a:lvl9pPr>
          </a:lstStyle>
          <a:p/>
        </p:txBody>
      </p:sp>
      <p:grpSp>
        <p:nvGrpSpPr>
          <p:cNvPr id="214" name="Google Shape;214;geefa58d381_0_389"/>
          <p:cNvGrpSpPr/>
          <p:nvPr/>
        </p:nvGrpSpPr>
        <p:grpSpPr>
          <a:xfrm>
            <a:off x="11670832" y="151030"/>
            <a:ext cx="431856" cy="6548070"/>
            <a:chOff x="8753350" y="113275"/>
            <a:chExt cx="323900" cy="4911175"/>
          </a:xfrm>
        </p:grpSpPr>
        <p:sp>
          <p:nvSpPr>
            <p:cNvPr id="215" name="Google Shape;215;geefa58d381_0_389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6" name="Google Shape;216;geefa58d381_0_389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pic>
          <p:nvPicPr>
            <p:cNvPr id="217" name="Google Shape;217;geefa58d381_0_389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8762050" y="113275"/>
              <a:ext cx="239075" cy="4144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2">
  <p:cSld name="Title and body 1 2">
    <p:bg>
      <p:bgPr>
        <a:solidFill>
          <a:srgbClr val="FFFFFF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geefa58d381_0_366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geefa58d381_0_366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192" name="Google Shape;192;geefa58d381_0_366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93" name="Google Shape;193;geefa58d381_0_366"/>
            <p:cNvPicPr preferRelativeResize="0"/>
            <p:nvPr/>
          </p:nvPicPr>
          <p:blipFill rotWithShape="1">
            <a:blip r:embed="rId3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geefa58d381_0_366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r>
                <a:rPr lang="en-GB" sz="935" b="1" i="0" u="none" strike="noStrike" cap="non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 panose="020B0604020202020204"/>
                <a:buNone/>
              </a:pPr>
              <a:endParaRPr sz="935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4" Type="http://schemas.openxmlformats.org/officeDocument/2006/relationships/theme" Target="../theme/theme2.xml"/><Relationship Id="rId23" Type="http://schemas.openxmlformats.org/officeDocument/2006/relationships/image" Target="../media/image7.png"/><Relationship Id="rId22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2.xml"/><Relationship Id="rId24" Type="http://schemas.openxmlformats.org/officeDocument/2006/relationships/theme" Target="../theme/theme3.xml"/><Relationship Id="rId23" Type="http://schemas.openxmlformats.org/officeDocument/2006/relationships/image" Target="../media/image14.png"/><Relationship Id="rId22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8"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 panose="020B0604020202020204"/>
              <a:buChar char="●"/>
              <a:defRPr sz="2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○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■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●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○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■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●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○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■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2" name="Google Shape;12;p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title"/>
          </p:nvPr>
        </p:nvSpPr>
        <p:spPr>
          <a:xfrm>
            <a:off x="6188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2" name="Google Shape;82;p14"/>
          <p:cNvSpPr txBox="1">
            <a:spLocks noGrp="1"/>
          </p:cNvSpPr>
          <p:nvPr>
            <p:ph type="body" idx="1"/>
          </p:nvPr>
        </p:nvSpPr>
        <p:spPr>
          <a:xfrm>
            <a:off x="6188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●"/>
              <a:defRPr sz="1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sz="1865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sz="1865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sz="1865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sz="1865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sz="1865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sz="1865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sz="1865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oppins"/>
              <a:buChar char="■"/>
              <a:defRPr sz="1865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83" name="Google Shape;83;p14"/>
          <p:cNvPicPr preferRelativeResize="0"/>
          <p:nvPr/>
        </p:nvPicPr>
        <p:blipFill rotWithShape="1">
          <a:blip r:embed="rId23"/>
          <a:srcRect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3"/>
          <a:stretch>
            <a:fillRect/>
          </a:stretch>
        </a:blip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eefa58d381_0_107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 panose="020B0604020202020204"/>
              <a:buNone/>
              <a:defRPr sz="37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82" name="Google Shape;382;geefa58d381_0_107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 panose="020B0604020202020204"/>
              <a:buChar char="●"/>
              <a:defRPr sz="2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○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■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●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○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■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●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○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 panose="020B0604020202020204"/>
              <a:buChar char="■"/>
              <a:defRPr sz="19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83" name="Google Shape;383;geefa58d381_0_10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7.GIF"/><Relationship Id="rId1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4.xml"/><Relationship Id="rId2" Type="http://schemas.openxmlformats.org/officeDocument/2006/relationships/image" Target="../media/image10.png"/><Relationship Id="rId1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4.xml"/><Relationship Id="rId2" Type="http://schemas.openxmlformats.org/officeDocument/2006/relationships/image" Target="../media/image10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8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8.xml"/><Relationship Id="rId5" Type="http://schemas.openxmlformats.org/officeDocument/2006/relationships/image" Target="../media/image29.jpe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4.xml"/><Relationship Id="rId2" Type="http://schemas.openxmlformats.org/officeDocument/2006/relationships/image" Target="../media/image10.png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6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57.xml"/><Relationship Id="rId3" Type="http://schemas.openxmlformats.org/officeDocument/2006/relationships/image" Target="../media/image30.png"/><Relationship Id="rId2" Type="http://schemas.microsoft.com/office/2007/relationships/media" Target="../media/media1.mov"/><Relationship Id="rId1" Type="http://schemas.openxmlformats.org/officeDocument/2006/relationships/video" Target="../media/media1.mo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7.xml"/><Relationship Id="rId1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57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7.xml"/><Relationship Id="rId1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57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7.xml"/><Relationship Id="rId1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57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42.xml"/><Relationship Id="rId2" Type="http://schemas.openxmlformats.org/officeDocument/2006/relationships/image" Target="../media/image10.png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6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57.xml"/><Relationship Id="rId4" Type="http://schemas.openxmlformats.org/officeDocument/2006/relationships/image" Target="../media/image41.png"/><Relationship Id="rId3" Type="http://schemas.microsoft.com/office/2007/relationships/media" Target="../media/media2.mov"/><Relationship Id="rId2" Type="http://schemas.openxmlformats.org/officeDocument/2006/relationships/video" Target="../media/media2.mov"/><Relationship Id="rId1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7.xml"/><Relationship Id="rId1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6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57.xml"/><Relationship Id="rId2" Type="http://schemas.openxmlformats.org/officeDocument/2006/relationships/image" Target="../media/image44.png"/><Relationship Id="rId1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7.xml"/><Relationship Id="rId1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3.xml"/><Relationship Id="rId6" Type="http://schemas.openxmlformats.org/officeDocument/2006/relationships/slideLayout" Target="../slideLayouts/slideLayout34.xml"/><Relationship Id="rId5" Type="http://schemas.openxmlformats.org/officeDocument/2006/relationships/image" Target="../media/image16.png"/><Relationship Id="rId4" Type="http://schemas.openxmlformats.org/officeDocument/2006/relationships/image" Target="../media/image47.png"/><Relationship Id="rId3" Type="http://schemas.openxmlformats.org/officeDocument/2006/relationships/image" Target="../media/image46.GIF"/><Relationship Id="rId2" Type="http://schemas.openxmlformats.org/officeDocument/2006/relationships/image" Target="../media/image10.png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"/>
          <p:cNvSpPr txBox="1"/>
          <p:nvPr/>
        </p:nvSpPr>
        <p:spPr>
          <a:xfrm>
            <a:off x="1258848" y="4227286"/>
            <a:ext cx="10627179" cy="1061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r>
              <a:rPr lang="en-US" altLang="zh-CN" sz="2500" b="1" dirty="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Montserrat"/>
              </a:rPr>
              <a:t>GPM Education Playbook 2</a:t>
            </a:r>
            <a:endParaRPr sz="1500" b="0" i="0" u="none" strike="noStrike" cap="none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" name="Picture 11" descr="upload_post_object_v2_3593643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426" y="1093619"/>
            <a:ext cx="6969512" cy="2601395"/>
          </a:xfrm>
          <a:prstGeom prst="rect">
            <a:avLst/>
          </a:prstGeom>
        </p:spPr>
      </p:pic>
      <p:pic>
        <p:nvPicPr>
          <p:cNvPr id="2" name="Picture 1" descr="upload_post_object_v2_068307827"/>
          <p:cNvPicPr>
            <a:picLocks noChangeAspect="1"/>
          </p:cNvPicPr>
          <p:nvPr/>
        </p:nvPicPr>
        <p:blipFill>
          <a:blip r:embed="rId2"/>
          <a:srcRect l="37862" t="22715" r="39662" b="29771"/>
          <a:stretch>
            <a:fillRect/>
          </a:stretch>
        </p:blipFill>
        <p:spPr>
          <a:xfrm>
            <a:off x="6959643" y="60695"/>
            <a:ext cx="5239964" cy="67977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5437"/>
            <a:ext cx="4048125" cy="1127125"/>
          </a:xfrm>
        </p:spPr>
        <p:txBody>
          <a:bodyPr>
            <a:noAutofit/>
          </a:bodyPr>
          <a:p>
            <a:r>
              <a:rPr lang="en-US" altLang="zh-CN" sz="6000" b="1">
                <a:latin typeface="Poppins" pitchFamily="2" charset="0"/>
                <a:ea typeface="Poppins" pitchFamily="2" charset="0"/>
                <a:cs typeface="Poppins" pitchFamily="2" charset="0"/>
              </a:rPr>
              <a:t>Agenda</a:t>
            </a:r>
            <a:endParaRPr lang="zh-CN" altLang="en-US" sz="6000" b="1"/>
          </a:p>
        </p:txBody>
      </p:sp>
      <p:sp>
        <p:nvSpPr>
          <p:cNvPr id="468" name="Google Shape;468;p2"/>
          <p:cNvSpPr txBox="1">
            <a:spLocks noGrp="1"/>
          </p:cNvSpPr>
          <p:nvPr>
            <p:ph type="subTitle" idx="1"/>
          </p:nvPr>
        </p:nvSpPr>
        <p:spPr>
          <a:xfrm>
            <a:off x="4103257" y="904472"/>
            <a:ext cx="8292589" cy="6626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1.  Part I: GPM </a:t>
            </a: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Introduction</a:t>
            </a: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Definition</a:t>
            </a:r>
            <a:r>
              <a:rPr lang="zh-CN" altLang="en-US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&amp; </a:t>
            </a: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Difference between Show GPM </a:t>
            </a:r>
            <a:r>
              <a:rPr lang="zh-CN" altLang="en-US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&amp; </a:t>
            </a: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Watch GPM</a:t>
            </a: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Why should know Show GPM?</a:t>
            </a: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Where</a:t>
            </a:r>
            <a:r>
              <a:rPr lang="en-GB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</a:t>
            </a: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can</a:t>
            </a:r>
            <a:r>
              <a:rPr lang="en-GB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</a:t>
            </a: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you</a:t>
            </a:r>
            <a:r>
              <a:rPr lang="en-GB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</a:t>
            </a: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check Show</a:t>
            </a:r>
            <a:r>
              <a:rPr lang="en-GB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</a:t>
            </a: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GPM?</a:t>
            </a: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2.</a:t>
            </a: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Part II: GPM  Guide</a:t>
            </a: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</a:t>
            </a: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Important actions that impact GPM</a:t>
            </a: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1) Before Live</a:t>
            </a: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2) During Live</a:t>
            </a: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3) Overall GPM Checklist</a:t>
            </a: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2000" b="1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altLang="zh-CN"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000" b="1" dirty="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3563" y="1905000"/>
            <a:ext cx="8620125" cy="3333750"/>
          </a:xfrm>
        </p:spPr>
        <p:txBody>
          <a:bodyPr>
            <a:noAutofit/>
          </a:bodyPr>
          <a:p>
            <a:r>
              <a:rPr lang="en-US" altLang="zh-CN" sz="6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Part I: Introduction</a:t>
            </a:r>
            <a:endParaRPr lang="zh-CN" altLang="en-US"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7" name="Google Shape;927;geefa58d381_0_91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8" name="Google Shape;928;geefa58d381_0_917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929" name="Google Shape;929;geefa58d381_0_917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930" name="Google Shape;930;geefa58d381_0_917"/>
            <p:cNvPicPr preferRelativeResize="0"/>
            <p:nvPr/>
          </p:nvPicPr>
          <p:blipFill rotWithShape="1">
            <a:blip r:embed="rId2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1" name="Google Shape;931;geefa58d381_0_917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932" name="Google Shape;932;geefa58d381_0_917"/>
          <p:cNvSpPr txBox="1">
            <a:spLocks noGrp="1"/>
          </p:cNvSpPr>
          <p:nvPr>
            <p:ph type="title"/>
          </p:nvPr>
        </p:nvSpPr>
        <p:spPr>
          <a:xfrm>
            <a:off x="0" y="2164200"/>
            <a:ext cx="12192000" cy="25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GB" sz="5335" dirty="0"/>
              <a:t>What </a:t>
            </a:r>
            <a:r>
              <a:rPr lang="en-US" altLang="zh-CN" sz="5335" dirty="0"/>
              <a:t>is Show GPM</a:t>
            </a:r>
            <a:r>
              <a:rPr lang="en-GB" sz="5335" dirty="0"/>
              <a:t>?</a:t>
            </a:r>
            <a:endParaRPr sz="53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78" descr="Google Shape;127;p1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 rot="-3313470">
            <a:off x="11487015" y="502624"/>
            <a:ext cx="1148439" cy="1053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7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9834667" y="421569"/>
            <a:ext cx="1359032" cy="2442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78"/>
          <p:cNvSpPr txBox="1"/>
          <p:nvPr/>
        </p:nvSpPr>
        <p:spPr>
          <a:xfrm rot="-5400000">
            <a:off x="10061217" y="3419967"/>
            <a:ext cx="4000000" cy="39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FFFFFF"/>
                </a:solidFill>
                <a:highlight>
                  <a:srgbClr val="000000"/>
                </a:highlight>
                <a:latin typeface="Proxima Nova"/>
                <a:ea typeface="Proxima Nova"/>
                <a:cs typeface="Proxima Nova"/>
                <a:sym typeface="Proxima Nova"/>
              </a:rPr>
              <a:t>CONFIDENTIAL &amp; PROPRIETARY</a:t>
            </a:r>
            <a:endParaRPr sz="1465" b="1">
              <a:solidFill>
                <a:srgbClr val="FFFFFF"/>
              </a:solidFill>
              <a:highlight>
                <a:srgbClr val="00000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4" name="Google Shape;714;p78"/>
          <p:cNvSpPr txBox="1"/>
          <p:nvPr/>
        </p:nvSpPr>
        <p:spPr>
          <a:xfrm>
            <a:off x="1778667" y="2258702"/>
            <a:ext cx="8735485" cy="734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GMV </a:t>
            </a:r>
            <a:r>
              <a:rPr lang="zh-CN" altLang="en-US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= </a:t>
            </a:r>
            <a:r>
              <a:rPr lang="en-US" altLang="zh-CN" sz="3200" b="1">
                <a:solidFill>
                  <a:srgbClr val="FFC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Watch PV</a:t>
            </a:r>
            <a:r>
              <a: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 x </a:t>
            </a:r>
            <a:r>
              <a:rPr lang="en-US" altLang="zh-CN" sz="3200" b="1">
                <a:solidFill>
                  <a:srgbClr val="FFC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Watch</a:t>
            </a:r>
            <a:r>
              <a: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 GPM / 1,000</a:t>
            </a:r>
            <a:endParaRPr lang="en-GB" sz="3200" b="1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Proxima Nova"/>
            </a:endParaRPr>
          </a:p>
        </p:txBody>
      </p:sp>
      <p:pic>
        <p:nvPicPr>
          <p:cNvPr id="720" name="Google Shape;720;p78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1457782">
            <a:off x="9764319" y="2267520"/>
            <a:ext cx="1230693" cy="1230693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78"/>
          <p:cNvSpPr txBox="1"/>
          <p:nvPr/>
        </p:nvSpPr>
        <p:spPr>
          <a:xfrm>
            <a:off x="6497367" y="5254900"/>
            <a:ext cx="3451200" cy="4267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Enter Room Rate</a:t>
            </a:r>
            <a:r>
              <a:rPr lang="en-GB" sz="1200" b="1">
                <a:solidFill>
                  <a:srgbClr val="245BD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* CTR * CO* AOV* 1000</a:t>
            </a:r>
            <a:endParaRPr sz="120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301;p428"/>
          <p:cNvSpPr/>
          <p:nvPr/>
        </p:nvSpPr>
        <p:spPr>
          <a:xfrm>
            <a:off x="2068000" y="421629"/>
            <a:ext cx="8055931" cy="723002"/>
          </a:xfrm>
          <a:prstGeom prst="roundRect">
            <a:avLst>
              <a:gd name="adj" fmla="val 50000"/>
            </a:avLst>
          </a:prstGeom>
          <a:solidFill>
            <a:srgbClr val="FD0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Difference between Show GPM </a:t>
            </a:r>
            <a:r>
              <a:rPr lang="zh-CN" altLang="en-US" sz="24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&amp; </a:t>
            </a:r>
            <a:r>
              <a:rPr lang="en-US" altLang="zh-CN" sz="24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Watch GPM</a:t>
            </a:r>
            <a:endParaRPr sz="240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2" name="Google Shape;714;p78"/>
          <p:cNvSpPr txBox="1"/>
          <p:nvPr/>
        </p:nvSpPr>
        <p:spPr>
          <a:xfrm>
            <a:off x="1778630" y="3505767"/>
            <a:ext cx="8735485" cy="734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GMV </a:t>
            </a:r>
            <a:r>
              <a:rPr lang="zh-CN" altLang="en-US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= </a:t>
            </a:r>
            <a:r>
              <a:rPr lang="en-US" altLang="zh-CN" sz="3200" b="1">
                <a:solidFill>
                  <a:srgbClr val="FFC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Show PV</a:t>
            </a:r>
            <a:r>
              <a: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 x </a:t>
            </a:r>
            <a:r>
              <a:rPr lang="en-US" altLang="zh-CN" sz="3200" b="1">
                <a:solidFill>
                  <a:srgbClr val="FFC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Show</a:t>
            </a:r>
            <a:r>
              <a: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 GPM / 1,000</a:t>
            </a:r>
            <a:endParaRPr lang="en-GB" sz="3200" b="1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Proxima Nova"/>
            </a:endParaRPr>
          </a:p>
        </p:txBody>
      </p:sp>
      <p:sp>
        <p:nvSpPr>
          <p:cNvPr id="4" name="Google Shape;712;p78"/>
          <p:cNvSpPr/>
          <p:nvPr/>
        </p:nvSpPr>
        <p:spPr>
          <a:xfrm>
            <a:off x="1778630" y="4757636"/>
            <a:ext cx="8499923" cy="1041882"/>
          </a:xfrm>
          <a:prstGeom prst="rect">
            <a:avLst/>
          </a:prstGeom>
          <a:solidFill>
            <a:srgbClr val="25F4E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**GPM is a metric to measure the traffic effectiveness</a:t>
            </a:r>
            <a:endParaRPr lang="en-US" altLang="zh-CN" sz="2400" b="1" i="0" u="none" strike="noStrike" cap="none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Proxima Nov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78" descr="Google Shape;127;p1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 rot="-3313470">
            <a:off x="11487015" y="502624"/>
            <a:ext cx="1148439" cy="1053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7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9834667" y="421569"/>
            <a:ext cx="1359032" cy="2442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78"/>
          <p:cNvSpPr txBox="1"/>
          <p:nvPr/>
        </p:nvSpPr>
        <p:spPr>
          <a:xfrm rot="-5400000">
            <a:off x="10061217" y="3419967"/>
            <a:ext cx="4000000" cy="39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FFFFFF"/>
                </a:solidFill>
                <a:highlight>
                  <a:srgbClr val="000000"/>
                </a:highlight>
                <a:latin typeface="Proxima Nova"/>
                <a:ea typeface="Proxima Nova"/>
                <a:cs typeface="Proxima Nova"/>
                <a:sym typeface="Proxima Nova"/>
              </a:rPr>
              <a:t>CONFIDENTIAL &amp; PROPRIETARY</a:t>
            </a:r>
            <a:endParaRPr sz="1465" b="1">
              <a:solidFill>
                <a:srgbClr val="FFFFFF"/>
              </a:solidFill>
              <a:highlight>
                <a:srgbClr val="00000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20" name="Google Shape;720;p78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1457782">
            <a:off x="9764319" y="2267520"/>
            <a:ext cx="1230693" cy="1230693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78"/>
          <p:cNvSpPr txBox="1"/>
          <p:nvPr/>
        </p:nvSpPr>
        <p:spPr>
          <a:xfrm>
            <a:off x="6497367" y="5254900"/>
            <a:ext cx="3451200" cy="4267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Enter Room Rate</a:t>
            </a:r>
            <a:r>
              <a:rPr lang="en-GB" sz="1200" b="1">
                <a:solidFill>
                  <a:srgbClr val="245BD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* CTR * CO* AOV* 1000</a:t>
            </a:r>
            <a:endParaRPr sz="120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301;p428"/>
          <p:cNvSpPr/>
          <p:nvPr/>
        </p:nvSpPr>
        <p:spPr>
          <a:xfrm>
            <a:off x="2068000" y="421629"/>
            <a:ext cx="8055931" cy="1107544"/>
          </a:xfrm>
          <a:prstGeom prst="roundRect">
            <a:avLst>
              <a:gd name="adj" fmla="val 50000"/>
            </a:avLst>
          </a:prstGeom>
          <a:solidFill>
            <a:srgbClr val="FD0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Why Show GPM is a Better Metrics compare to Watch GPM?</a:t>
            </a:r>
            <a:endParaRPr sz="240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pic>
        <p:nvPicPr>
          <p:cNvPr id="2" name="Picture 1" descr="upload_post_object_v2_9418499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005" y="2162548"/>
            <a:ext cx="5924412" cy="3958156"/>
          </a:xfrm>
          <a:prstGeom prst="rect">
            <a:avLst/>
          </a:prstGeom>
        </p:spPr>
      </p:pic>
      <p:sp>
        <p:nvSpPr>
          <p:cNvPr id="4" name="Google Shape;718;p78"/>
          <p:cNvSpPr/>
          <p:nvPr/>
        </p:nvSpPr>
        <p:spPr>
          <a:xfrm>
            <a:off x="5091802" y="2459653"/>
            <a:ext cx="34512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cap="none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Show</a:t>
            </a:r>
            <a:r>
              <a:rPr lang="en-GB" altLang="zh-CN" sz="2000" b="1" i="0" u="none" strike="noStrike" cap="none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i="0" u="none" strike="noStrike" cap="none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PV</a:t>
            </a:r>
            <a:endParaRPr sz="2000" b="1" i="0" u="none" strike="noStrike" cap="none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Google Shape;718;p78"/>
          <p:cNvSpPr/>
          <p:nvPr/>
        </p:nvSpPr>
        <p:spPr>
          <a:xfrm>
            <a:off x="4370310" y="3497600"/>
            <a:ext cx="34512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Watch PV</a:t>
            </a:r>
            <a:endParaRPr sz="2000" b="1" i="0" u="none" strike="noStrike" cap="none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718;p78"/>
          <p:cNvSpPr/>
          <p:nvPr/>
        </p:nvSpPr>
        <p:spPr>
          <a:xfrm>
            <a:off x="3507933" y="4535547"/>
            <a:ext cx="34512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cap="none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CTR</a:t>
            </a:r>
            <a:endParaRPr sz="2000" b="1" i="0" u="none" strike="noStrike" cap="none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718;p78"/>
          <p:cNvSpPr/>
          <p:nvPr/>
        </p:nvSpPr>
        <p:spPr>
          <a:xfrm>
            <a:off x="3166944" y="5509366"/>
            <a:ext cx="34512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C_O </a:t>
            </a:r>
            <a:r>
              <a: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AOV</a:t>
            </a:r>
            <a:endParaRPr sz="2000" b="1" i="0" u="none" strike="noStrike" cap="none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718;p78"/>
          <p:cNvSpPr/>
          <p:nvPr/>
        </p:nvSpPr>
        <p:spPr>
          <a:xfrm>
            <a:off x="1640754" y="1687220"/>
            <a:ext cx="34512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User Perspective</a:t>
            </a:r>
            <a:endParaRPr sz="2000" b="1" i="0" u="none" strike="noStrike" cap="none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8979535" y="2528570"/>
            <a:ext cx="1009460" cy="3304540"/>
            <a:chOff x="14141" y="3982"/>
            <a:chExt cx="2206" cy="5204"/>
          </a:xfrm>
        </p:grpSpPr>
        <p:cxnSp>
          <p:nvCxnSpPr>
            <p:cNvPr id="14" name="Straight Connector 13"/>
            <p:cNvCxnSpPr/>
            <p:nvPr userDrawn="1"/>
          </p:nvCxnSpPr>
          <p:spPr>
            <a:xfrm>
              <a:off x="16340" y="3982"/>
              <a:ext cx="0" cy="5205"/>
            </a:xfrm>
            <a:prstGeom prst="line">
              <a:avLst/>
            </a:prstGeom>
            <a:ln w="19050" cap="flat" cmpd="sng" algn="ctr">
              <a:solidFill>
                <a:srgbClr val="FFFFFF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 userDrawn="1"/>
          </p:nvCxnSpPr>
          <p:spPr>
            <a:xfrm flipH="1">
              <a:off x="14141" y="9178"/>
              <a:ext cx="2207" cy="0"/>
            </a:xfrm>
            <a:prstGeom prst="straightConnector1">
              <a:avLst/>
            </a:prstGeom>
            <a:ln w="19050" cap="flat" cmpd="sng" algn="ctr">
              <a:solidFill>
                <a:srgbClr val="FFFFFF">
                  <a:alpha val="100000"/>
                </a:srgb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 userDrawn="1"/>
          </p:nvCxnSpPr>
          <p:spPr>
            <a:xfrm flipH="1">
              <a:off x="14141" y="3982"/>
              <a:ext cx="2207" cy="0"/>
            </a:xfrm>
            <a:prstGeom prst="straightConnector1">
              <a:avLst/>
            </a:prstGeom>
            <a:ln w="19050" cap="flat" cmpd="sng" algn="ctr">
              <a:solidFill>
                <a:srgbClr val="FFFFFF">
                  <a:alpha val="100000"/>
                </a:srgb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 userDrawn="1"/>
        </p:nvGrpSpPr>
        <p:grpSpPr>
          <a:xfrm>
            <a:off x="6893677" y="3659598"/>
            <a:ext cx="850721" cy="2168423"/>
            <a:chOff x="14141" y="3982"/>
            <a:chExt cx="2206" cy="5204"/>
          </a:xfrm>
        </p:grpSpPr>
        <p:cxnSp>
          <p:nvCxnSpPr>
            <p:cNvPr id="20" name="Straight Connector 19"/>
            <p:cNvCxnSpPr/>
            <p:nvPr userDrawn="1"/>
          </p:nvCxnSpPr>
          <p:spPr>
            <a:xfrm>
              <a:off x="16340" y="3982"/>
              <a:ext cx="0" cy="5205"/>
            </a:xfrm>
            <a:prstGeom prst="line">
              <a:avLst/>
            </a:prstGeom>
            <a:ln w="19050" cap="flat" cmpd="sng" algn="ctr">
              <a:solidFill>
                <a:srgbClr val="FFFFFF">
                  <a:alpha val="100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 userDrawn="1"/>
          </p:nvCxnSpPr>
          <p:spPr>
            <a:xfrm flipH="1">
              <a:off x="14141" y="9178"/>
              <a:ext cx="2207" cy="0"/>
            </a:xfrm>
            <a:prstGeom prst="straightConnector1">
              <a:avLst/>
            </a:prstGeom>
            <a:ln w="19050" cap="flat" cmpd="sng" algn="ctr">
              <a:solidFill>
                <a:srgbClr val="FFFFFF">
                  <a:alpha val="100000"/>
                </a:srgb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 userDrawn="1"/>
          </p:nvCxnSpPr>
          <p:spPr>
            <a:xfrm flipH="1">
              <a:off x="14141" y="3982"/>
              <a:ext cx="2207" cy="0"/>
            </a:xfrm>
            <a:prstGeom prst="straightConnector1">
              <a:avLst/>
            </a:prstGeom>
            <a:ln w="19050" cap="flat" cmpd="sng" algn="ctr">
              <a:solidFill>
                <a:srgbClr val="FFFFFF">
                  <a:alpha val="100000"/>
                </a:srgb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Google Shape;718;p78"/>
          <p:cNvSpPr/>
          <p:nvPr/>
        </p:nvSpPr>
        <p:spPr>
          <a:xfrm>
            <a:off x="6893643" y="4356043"/>
            <a:ext cx="34512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Watch GPM</a:t>
            </a:r>
            <a:endParaRPr sz="2000" b="1" i="0" u="none" strike="noStrike" cap="none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Google Shape;718;p78"/>
          <p:cNvSpPr/>
          <p:nvPr/>
        </p:nvSpPr>
        <p:spPr>
          <a:xfrm>
            <a:off x="9109866" y="3815959"/>
            <a:ext cx="34512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Show GPM</a:t>
            </a:r>
            <a:endParaRPr sz="2000" b="1" i="0" u="none" strike="noStrike" cap="none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712;p78"/>
          <p:cNvSpPr/>
          <p:nvPr/>
        </p:nvSpPr>
        <p:spPr>
          <a:xfrm>
            <a:off x="10123955" y="4134409"/>
            <a:ext cx="1682385" cy="1994993"/>
          </a:xfrm>
          <a:prstGeom prst="rect">
            <a:avLst/>
          </a:prstGeom>
          <a:solidFill>
            <a:srgbClr val="25F4E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b="1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** Note : Show GPM measure traffic effectiveness starting from </a:t>
            </a:r>
            <a:r>
              <a:rPr lang="en-US" altLang="zh-CN" sz="12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whether users have interest to view your Live.</a:t>
            </a:r>
            <a:endParaRPr lang="en-US" altLang="zh-CN" sz="1200" b="1" i="0" u="none" strike="noStrike" cap="none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Proxima No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78" descr="Google Shape;127;p1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 rot="-3313470">
            <a:off x="11487015" y="502624"/>
            <a:ext cx="1148439" cy="1053764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78"/>
          <p:cNvSpPr txBox="1"/>
          <p:nvPr/>
        </p:nvSpPr>
        <p:spPr>
          <a:xfrm>
            <a:off x="1225166" y="1334167"/>
            <a:ext cx="9741600" cy="734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What is Live Show GPM?</a:t>
            </a:r>
            <a:endParaRPr sz="3200" b="1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Proxima Nova"/>
            </a:endParaRPr>
          </a:p>
        </p:txBody>
      </p:sp>
      <p:pic>
        <p:nvPicPr>
          <p:cNvPr id="709" name="Google Shape;709;p78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9834667" y="421569"/>
            <a:ext cx="1359032" cy="2442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78"/>
          <p:cNvSpPr txBox="1"/>
          <p:nvPr/>
        </p:nvSpPr>
        <p:spPr>
          <a:xfrm rot="-5400000">
            <a:off x="10061217" y="3419967"/>
            <a:ext cx="4000000" cy="39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FFFFFF"/>
                </a:solidFill>
                <a:highlight>
                  <a:srgbClr val="000000"/>
                </a:highlight>
                <a:latin typeface="Proxima Nova"/>
                <a:ea typeface="Proxima Nova"/>
                <a:cs typeface="Proxima Nova"/>
                <a:sym typeface="Proxima Nova"/>
              </a:rPr>
              <a:t>CONFIDENTIAL &amp; PROPRIETARY</a:t>
            </a:r>
            <a:endParaRPr sz="1465" b="1">
              <a:solidFill>
                <a:srgbClr val="FFFFFF"/>
              </a:solidFill>
              <a:highlight>
                <a:srgbClr val="00000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1" name="Google Shape;711;p78"/>
          <p:cNvSpPr/>
          <p:nvPr/>
        </p:nvSpPr>
        <p:spPr>
          <a:xfrm>
            <a:off x="2149133" y="4745391"/>
            <a:ext cx="3451200" cy="318400"/>
          </a:xfrm>
          <a:prstGeom prst="rect">
            <a:avLst/>
          </a:prstGeom>
          <a:solidFill>
            <a:srgbClr val="FE2C55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AOV</a:t>
            </a:r>
            <a:endParaRPr sz="1200" b="1" i="0" u="none" strike="noStrike" cap="none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2" name="Google Shape;712;p78"/>
          <p:cNvSpPr/>
          <p:nvPr/>
        </p:nvSpPr>
        <p:spPr>
          <a:xfrm>
            <a:off x="2149144" y="3726411"/>
            <a:ext cx="3451200" cy="318400"/>
          </a:xfrm>
          <a:prstGeom prst="rect">
            <a:avLst/>
          </a:prstGeom>
          <a:solidFill>
            <a:srgbClr val="25F4E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Live </a:t>
            </a:r>
            <a:r>
              <a:rPr lang="en-GB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CTR</a:t>
            </a:r>
            <a:endParaRPr sz="1200" b="1" i="0" u="none" strike="noStrike" cap="none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3" name="Google Shape;713;p78"/>
          <p:cNvSpPr/>
          <p:nvPr/>
        </p:nvSpPr>
        <p:spPr>
          <a:xfrm>
            <a:off x="2154675" y="4235888"/>
            <a:ext cx="3451200" cy="318400"/>
          </a:xfrm>
          <a:prstGeom prst="rect">
            <a:avLst/>
          </a:prstGeom>
          <a:solidFill>
            <a:srgbClr val="25F4E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Live </a:t>
            </a:r>
            <a:r>
              <a:rPr lang="en-GB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</a:t>
            </a:r>
            <a:endParaRPr sz="1200" b="1" i="0" u="none" strike="noStrike" cap="none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4" name="Google Shape;714;p78"/>
          <p:cNvSpPr txBox="1"/>
          <p:nvPr/>
        </p:nvSpPr>
        <p:spPr>
          <a:xfrm>
            <a:off x="1778667" y="2258702"/>
            <a:ext cx="4000000" cy="734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Live </a:t>
            </a:r>
            <a:r>
              <a:rPr lang="en-GB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Watch GPM</a:t>
            </a:r>
            <a:endParaRPr lang="en-GB" sz="3200" b="1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Proxima Nova"/>
            </a:endParaRPr>
          </a:p>
        </p:txBody>
      </p:sp>
      <p:sp>
        <p:nvSpPr>
          <p:cNvPr id="715" name="Google Shape;715;p78"/>
          <p:cNvSpPr txBox="1"/>
          <p:nvPr/>
        </p:nvSpPr>
        <p:spPr>
          <a:xfrm>
            <a:off x="6220733" y="2258700"/>
            <a:ext cx="4000000" cy="734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Live </a:t>
            </a:r>
            <a:r>
              <a:rPr lang="en-GB" sz="320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Show GPM</a:t>
            </a:r>
            <a:endParaRPr lang="en-GB" sz="3200" b="1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Proxima Nova"/>
            </a:endParaRPr>
          </a:p>
        </p:txBody>
      </p:sp>
      <p:sp>
        <p:nvSpPr>
          <p:cNvPr id="716" name="Google Shape;716;p78"/>
          <p:cNvSpPr/>
          <p:nvPr/>
        </p:nvSpPr>
        <p:spPr>
          <a:xfrm>
            <a:off x="6497167" y="4745391"/>
            <a:ext cx="3451200" cy="318400"/>
          </a:xfrm>
          <a:prstGeom prst="rect">
            <a:avLst/>
          </a:prstGeom>
          <a:solidFill>
            <a:srgbClr val="FE2C55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AOV</a:t>
            </a:r>
            <a:endParaRPr sz="1200" b="1" i="0" u="none" strike="noStrike" cap="none">
              <a:solidFill>
                <a:schemeClr val="lt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" name="Google Shape;717;p78"/>
          <p:cNvSpPr/>
          <p:nvPr/>
        </p:nvSpPr>
        <p:spPr>
          <a:xfrm>
            <a:off x="6497177" y="3726395"/>
            <a:ext cx="3451200" cy="318400"/>
          </a:xfrm>
          <a:prstGeom prst="rect">
            <a:avLst/>
          </a:prstGeom>
          <a:solidFill>
            <a:srgbClr val="25F4E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Live </a:t>
            </a:r>
            <a:r>
              <a:rPr lang="en-GB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CTR</a:t>
            </a:r>
            <a:endParaRPr sz="1200" b="1" i="0" u="none" strike="noStrike" cap="none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8" name="Google Shape;718;p78"/>
          <p:cNvSpPr/>
          <p:nvPr/>
        </p:nvSpPr>
        <p:spPr>
          <a:xfrm>
            <a:off x="6497167" y="3179200"/>
            <a:ext cx="3451200" cy="31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C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Enter Room Rate </a:t>
            </a:r>
            <a:r>
              <a:rPr lang="en-US" altLang="zh-CN" sz="2000" b="1">
                <a:solidFill>
                  <a:srgbClr val="FFC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***</a:t>
            </a:r>
            <a:endParaRPr sz="2000" b="1" i="0" u="none" strike="noStrike" cap="none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9" name="Google Shape;719;p78"/>
          <p:cNvSpPr/>
          <p:nvPr/>
        </p:nvSpPr>
        <p:spPr>
          <a:xfrm>
            <a:off x="6497175" y="4235888"/>
            <a:ext cx="3451200" cy="318400"/>
          </a:xfrm>
          <a:prstGeom prst="rect">
            <a:avLst/>
          </a:prstGeom>
          <a:solidFill>
            <a:srgbClr val="25F4E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Live </a:t>
            </a:r>
            <a:r>
              <a:rPr lang="en-GB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</a:t>
            </a:r>
            <a:endParaRPr sz="1200" b="1" i="0" u="none" strike="noStrike" cap="none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20" name="Google Shape;720;p78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1457782">
            <a:off x="9764319" y="2267520"/>
            <a:ext cx="1230693" cy="1230693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78"/>
          <p:cNvSpPr txBox="1"/>
          <p:nvPr/>
        </p:nvSpPr>
        <p:spPr>
          <a:xfrm>
            <a:off x="6497367" y="5254900"/>
            <a:ext cx="3451200" cy="4267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Enter Room Rate</a:t>
            </a:r>
            <a:r>
              <a:rPr lang="en-GB" sz="1200" b="1">
                <a:solidFill>
                  <a:srgbClr val="245BD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* CTR * CO* AOV* 1000</a:t>
            </a:r>
            <a:endParaRPr sz="1200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301;p428"/>
          <p:cNvSpPr/>
          <p:nvPr/>
        </p:nvSpPr>
        <p:spPr>
          <a:xfrm>
            <a:off x="2068000" y="421629"/>
            <a:ext cx="8055931" cy="723002"/>
          </a:xfrm>
          <a:prstGeom prst="roundRect">
            <a:avLst>
              <a:gd name="adj" fmla="val 50000"/>
            </a:avLst>
          </a:prstGeom>
          <a:solidFill>
            <a:srgbClr val="FD0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Difference between Show GPM </a:t>
            </a:r>
            <a:r>
              <a:rPr lang="zh-CN" altLang="en-US" sz="24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&amp; </a:t>
            </a:r>
            <a:r>
              <a:rPr lang="en-US" altLang="zh-CN" sz="24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Watch GPM</a:t>
            </a:r>
            <a:endParaRPr sz="2400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2" name="Text Box 0"/>
          <p:cNvSpPr txBox="1"/>
          <p:nvPr/>
        </p:nvSpPr>
        <p:spPr>
          <a:xfrm>
            <a:off x="0" y="0"/>
            <a:ext cx="73152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4" name="Google Shape;712;p78"/>
          <p:cNvSpPr/>
          <p:nvPr/>
        </p:nvSpPr>
        <p:spPr>
          <a:xfrm>
            <a:off x="1720798" y="5534780"/>
            <a:ext cx="8499923" cy="1124644"/>
          </a:xfrm>
          <a:prstGeom prst="rect">
            <a:avLst/>
          </a:prstGeom>
          <a:solidFill>
            <a:srgbClr val="25F4E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Show GPM </a:t>
            </a:r>
            <a:r>
              <a:rPr lang="zh-CN" altLang="en-US" sz="2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= </a:t>
            </a:r>
            <a:r>
              <a:rPr lang="en-US" altLang="zh-CN" sz="2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Enter Room Rate x Live CTR x Live C_O x AOV</a:t>
            </a:r>
            <a:endParaRPr lang="en-US" altLang="zh-CN" sz="2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**Enter Room Rate </a:t>
            </a:r>
            <a:r>
              <a:rPr lang="zh-CN" altLang="en-US" sz="2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- </a:t>
            </a:r>
            <a:r>
              <a:rPr lang="en-US" altLang="zh-CN" sz="20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roxima Nova"/>
              </a:rPr>
              <a:t>measure attractiveness of your Live!</a:t>
            </a:r>
            <a:endParaRPr lang="en-US" altLang="zh-CN" sz="2000" b="1" i="0" u="none" strike="noStrike" cap="none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Proxima Nova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6212954" y="2108476"/>
            <a:ext cx="4074360" cy="3292651"/>
          </a:xfrm>
          <a:prstGeom prst="rect">
            <a:avLst/>
          </a:prstGeom>
          <a:noFill/>
          <a:ln w="25400" cap="flat" cmpd="sng" algn="ctr">
            <a:solidFill>
              <a:srgbClr val="FF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7" name="Google Shape;927;geefa58d381_0_91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8" name="Google Shape;928;geefa58d381_0_917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929" name="Google Shape;929;geefa58d381_0_917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930" name="Google Shape;930;geefa58d381_0_917"/>
            <p:cNvPicPr preferRelativeResize="0"/>
            <p:nvPr/>
          </p:nvPicPr>
          <p:blipFill rotWithShape="1">
            <a:blip r:embed="rId2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1" name="Google Shape;931;geefa58d381_0_917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932" name="Google Shape;932;geefa58d381_0_917"/>
          <p:cNvSpPr txBox="1">
            <a:spLocks noGrp="1"/>
          </p:cNvSpPr>
          <p:nvPr>
            <p:ph type="title"/>
          </p:nvPr>
        </p:nvSpPr>
        <p:spPr>
          <a:xfrm>
            <a:off x="853253" y="2164155"/>
            <a:ext cx="9946597" cy="25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altLang="zh-CN" sz="5335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Where can you check Show</a:t>
            </a:r>
            <a:r>
              <a:rPr sz="5335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 GPM </a:t>
            </a:r>
            <a:endParaRPr sz="53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 userDrawn="1"/>
        </p:nvGrpSpPr>
        <p:grpSpPr>
          <a:xfrm>
            <a:off x="2070289" y="365722"/>
            <a:ext cx="7708265" cy="584835"/>
            <a:chOff x="3057" y="1466"/>
            <a:chExt cx="12139" cy="921"/>
          </a:xfrm>
        </p:grpSpPr>
        <p:sp>
          <p:nvSpPr>
            <p:cNvPr id="23" name="Google Shape;3301;p428"/>
            <p:cNvSpPr/>
            <p:nvPr/>
          </p:nvSpPr>
          <p:spPr>
            <a:xfrm>
              <a:off x="3057" y="1466"/>
              <a:ext cx="12139" cy="921"/>
            </a:xfrm>
            <a:prstGeom prst="roundRect">
              <a:avLst>
                <a:gd name="adj" fmla="val 50000"/>
              </a:avLst>
            </a:prstGeom>
            <a:solidFill>
              <a:srgbClr val="FD0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Poppins" pitchFamily="2" charset="0"/>
                  <a:ea typeface="Poppins" pitchFamily="2" charset="0"/>
                  <a:cs typeface="Poppins" pitchFamily="2" charset="0"/>
                  <a:sym typeface="Poppins"/>
                </a:rPr>
                <a:t>Creator / Seller Perspective</a:t>
              </a:r>
              <a:endParaRPr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pic>
          <p:nvPicPr>
            <p:cNvPr id="49" name="图片 48" descr="火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399" y="1561"/>
              <a:ext cx="612" cy="612"/>
            </a:xfrm>
            <a:prstGeom prst="rect">
              <a:avLst/>
            </a:prstGeom>
          </p:spPr>
        </p:pic>
      </p:grpSp>
      <p:pic>
        <p:nvPicPr>
          <p:cNvPr id="31" name="图片 20" descr="upload_post_object_v2_4965833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770" y="182084"/>
            <a:ext cx="424862" cy="445093"/>
          </a:xfrm>
          <a:prstGeom prst="rect">
            <a:avLst/>
          </a:prstGeom>
        </p:spPr>
      </p:pic>
      <p:pic>
        <p:nvPicPr>
          <p:cNvPr id="33" name="图片 23" descr="upload_post_object_v2_1775563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87" y="364167"/>
            <a:ext cx="829492" cy="586714"/>
          </a:xfrm>
          <a:prstGeom prst="rect">
            <a:avLst/>
          </a:prstGeom>
        </p:spPr>
      </p:pic>
      <p:pic>
        <p:nvPicPr>
          <p:cNvPr id="34" name="图片 26" descr="upload_post_object_v2_10515289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4834" y="566483"/>
            <a:ext cx="343936" cy="384399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26956" y="2279616"/>
            <a:ext cx="4439489" cy="780737"/>
          </a:xfrm>
          <a:prstGeom prst="rect">
            <a:avLst/>
          </a:prstGeom>
          <a:noFill/>
          <a:ln w="38100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u="none">
                <a:latin typeface="Poppins" pitchFamily="2" charset="0"/>
                <a:ea typeface="Poppins" pitchFamily="2" charset="0"/>
                <a:cs typeface="Poppins" pitchFamily="2" charset="0"/>
              </a:rPr>
              <a:t>Data Compass &gt; Livestream Analytics</a:t>
            </a:r>
            <a:r>
              <a:rPr b="0" u="none">
                <a:latin typeface="Poppins" pitchFamily="2" charset="0"/>
                <a:ea typeface="Poppins" pitchFamily="2" charset="0"/>
                <a:cs typeface="Poppins" pitchFamily="2" charset="0"/>
              </a:rPr>
              <a:t>(Show GPM)</a:t>
            </a:r>
            <a:endParaRPr lang="zh-CN" altLang="en-US" sz="180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11" name="Rectangle 4"/>
          <p:cNvSpPr/>
          <p:nvPr userDrawn="1"/>
        </p:nvSpPr>
        <p:spPr>
          <a:xfrm>
            <a:off x="227008" y="4578263"/>
            <a:ext cx="4514841" cy="765429"/>
          </a:xfrm>
          <a:prstGeom prst="rect">
            <a:avLst/>
          </a:prstGeom>
          <a:noFill/>
          <a:ln w="38100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u="none">
                <a:latin typeface="Poppins" pitchFamily="2" charset="0"/>
                <a:ea typeface="Poppins" pitchFamily="2" charset="0"/>
                <a:cs typeface="Poppins" pitchFamily="2" charset="0"/>
              </a:rPr>
              <a:t>Data Compass &gt; Live Diagnosis</a:t>
            </a:r>
            <a:r>
              <a:rPr b="0" u="none">
                <a:latin typeface="Poppins" pitchFamily="2" charset="0"/>
                <a:ea typeface="Poppins" pitchFamily="2" charset="0"/>
                <a:cs typeface="Poppins" pitchFamily="2" charset="0"/>
              </a:rPr>
              <a:t>(CTR, C_O) with suggestion</a:t>
            </a:r>
            <a:endParaRPr lang="zh-CN" altLang="en-US" sz="160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3" name="Rectangle 19"/>
          <p:cNvSpPr/>
          <p:nvPr userDrawn="1"/>
        </p:nvSpPr>
        <p:spPr>
          <a:xfrm>
            <a:off x="428424" y="5875266"/>
            <a:ext cx="4238061" cy="608613"/>
          </a:xfrm>
          <a:prstGeom prst="rect">
            <a:avLst/>
          </a:prstGeom>
          <a:noFill/>
          <a:ln w="28575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indent="0" algn="ctr">
              <a:buNone/>
            </a:pPr>
            <a:endParaRPr sz="1600" b="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0" indent="0" algn="ctr">
              <a:buNone/>
            </a:pPr>
            <a:r>
              <a:rPr sz="16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 </a:t>
            </a:r>
            <a:r>
              <a:rPr lang="en-US" altLang="zh-CN" sz="16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Show </a:t>
            </a:r>
            <a:r>
              <a:rPr sz="16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GPM =</a:t>
            </a:r>
            <a:r>
              <a:rPr lang="en-US" altLang="zh-CN" sz="16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Enter Room Rate *</a:t>
            </a:r>
            <a:r>
              <a:rPr sz="16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 CTR*C_O</a:t>
            </a:r>
            <a:r>
              <a:rPr lang="en-US" altLang="zh-CN" sz="16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*</a:t>
            </a:r>
            <a:r>
              <a:rPr sz="160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AOV*1000</a:t>
            </a:r>
            <a:r>
              <a:rPr sz="1600" b="0" u="none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endParaRPr sz="1600" b="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0" indent="0" algn="ctr">
              <a:buNone/>
            </a:pPr>
            <a:endParaRPr lang="zh-CN" altLang="en-US" sz="1600" b="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10" name="圆角矩形 9"/>
          <p:cNvSpPr/>
          <p:nvPr userDrawn="1"/>
        </p:nvSpPr>
        <p:spPr>
          <a:xfrm>
            <a:off x="345336" y="1823603"/>
            <a:ext cx="618017" cy="301472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r>
              <a:rPr lang="en-US" altLang="zh-CN">
                <a:solidFill>
                  <a:srgbClr val="000000"/>
                </a:solidFill>
              </a:rPr>
              <a:t>1</a:t>
            </a: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" name="圆角矩形 11"/>
          <p:cNvSpPr/>
          <p:nvPr userDrawn="1"/>
        </p:nvSpPr>
        <p:spPr>
          <a:xfrm>
            <a:off x="345336" y="4122777"/>
            <a:ext cx="618017" cy="301472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r>
              <a:rPr lang="en-US" altLang="zh-CN">
                <a:solidFill>
                  <a:srgbClr val="000000"/>
                </a:solidFill>
              </a:rPr>
              <a:t>2</a:t>
            </a:r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2" name="Picture 1" descr="upload_post_object_v2_4088879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5227" y="1266083"/>
            <a:ext cx="5476329" cy="2807775"/>
          </a:xfrm>
          <a:prstGeom prst="rect">
            <a:avLst/>
          </a:prstGeom>
        </p:spPr>
      </p:pic>
      <p:pic>
        <p:nvPicPr>
          <p:cNvPr id="4" name="Picture 3" descr="upload_post_object_v2_1697363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5227" y="4187625"/>
            <a:ext cx="5353446" cy="229636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 userDrawn="1"/>
        </p:nvGrpSpPr>
        <p:grpSpPr>
          <a:xfrm>
            <a:off x="2070289" y="365722"/>
            <a:ext cx="7708265" cy="584835"/>
            <a:chOff x="3057" y="1466"/>
            <a:chExt cx="12139" cy="921"/>
          </a:xfrm>
        </p:grpSpPr>
        <p:sp>
          <p:nvSpPr>
            <p:cNvPr id="23" name="Google Shape;3301;p428"/>
            <p:cNvSpPr/>
            <p:nvPr/>
          </p:nvSpPr>
          <p:spPr>
            <a:xfrm>
              <a:off x="3057" y="1466"/>
              <a:ext cx="12139" cy="921"/>
            </a:xfrm>
            <a:prstGeom prst="roundRect">
              <a:avLst>
                <a:gd name="adj" fmla="val 50000"/>
              </a:avLst>
            </a:prstGeom>
            <a:solidFill>
              <a:srgbClr val="FD0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2000" b="1" dirty="0">
                  <a:solidFill>
                    <a:srgbClr val="FFFFFF"/>
                  </a:solidFill>
                  <a:latin typeface="Poppins" pitchFamily="2" charset="0"/>
                  <a:ea typeface="Poppins" pitchFamily="2" charset="0"/>
                  <a:cs typeface="Poppins" pitchFamily="2" charset="0"/>
                  <a:sym typeface="Poppins"/>
                </a:rPr>
                <a:t>Creator / Seller Perspective</a:t>
              </a:r>
              <a:endParaRPr sz="20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pic>
          <p:nvPicPr>
            <p:cNvPr id="49" name="图片 48" descr="火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399" y="1561"/>
              <a:ext cx="612" cy="612"/>
            </a:xfrm>
            <a:prstGeom prst="rect">
              <a:avLst/>
            </a:prstGeom>
          </p:spPr>
        </p:pic>
      </p:grpSp>
      <p:pic>
        <p:nvPicPr>
          <p:cNvPr id="31" name="图片 20" descr="upload_post_object_v2_4965833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770" y="182084"/>
            <a:ext cx="424862" cy="445093"/>
          </a:xfrm>
          <a:prstGeom prst="rect">
            <a:avLst/>
          </a:prstGeom>
        </p:spPr>
      </p:pic>
      <p:pic>
        <p:nvPicPr>
          <p:cNvPr id="33" name="图片 23" descr="upload_post_object_v2_1775563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87" y="364167"/>
            <a:ext cx="829492" cy="586714"/>
          </a:xfrm>
          <a:prstGeom prst="rect">
            <a:avLst/>
          </a:prstGeom>
        </p:spPr>
      </p:pic>
      <p:pic>
        <p:nvPicPr>
          <p:cNvPr id="34" name="图片 26" descr="upload_post_object_v2_10515289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4834" y="566483"/>
            <a:ext cx="343936" cy="384399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719739" y="1042824"/>
            <a:ext cx="4180896" cy="479265"/>
          </a:xfrm>
          <a:prstGeom prst="rect">
            <a:avLst/>
          </a:prstGeom>
          <a:noFill/>
          <a:ln w="38100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TikTok Shop App</a:t>
            </a:r>
            <a:r>
              <a:rPr lang="zh-CN" altLang="en-US" sz="1800" b="1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-</a:t>
            </a:r>
            <a:r>
              <a:rPr lang="en-US" altLang="zh-CN" sz="1800" b="1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Creator tools</a:t>
            </a:r>
            <a:endParaRPr lang="zh-CN" altLang="en-US" sz="180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10" name="圆角矩形 9"/>
          <p:cNvSpPr/>
          <p:nvPr userDrawn="1"/>
        </p:nvSpPr>
        <p:spPr>
          <a:xfrm>
            <a:off x="488211" y="1109228"/>
            <a:ext cx="618017" cy="301472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r>
              <a:rPr lang="en-US" altLang="zh-CN">
                <a:solidFill>
                  <a:srgbClr val="000000"/>
                </a:solidFill>
              </a:rPr>
              <a:t>3</a:t>
            </a:r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6" name="图片 5" descr="upload_post_object_v2_870214937"/>
          <p:cNvPicPr>
            <a:picLocks noChangeAspect="1"/>
          </p:cNvPicPr>
          <p:nvPr/>
        </p:nvPicPr>
        <p:blipFill>
          <a:blip r:embed="rId5"/>
          <a:srcRect l="1830" t="4176" r="4881" b="12992"/>
          <a:stretch>
            <a:fillRect/>
          </a:stretch>
        </p:blipFill>
        <p:spPr>
          <a:xfrm>
            <a:off x="323572" y="1612531"/>
            <a:ext cx="11201600" cy="4229030"/>
          </a:xfrm>
          <a:prstGeom prst="rect">
            <a:avLst/>
          </a:prstGeom>
        </p:spPr>
      </p:pic>
      <p:sp>
        <p:nvSpPr>
          <p:cNvPr id="2" name="Rectangle 4"/>
          <p:cNvSpPr/>
          <p:nvPr userDrawn="1"/>
        </p:nvSpPr>
        <p:spPr>
          <a:xfrm>
            <a:off x="698026" y="5998082"/>
            <a:ext cx="1372331" cy="418897"/>
          </a:xfrm>
          <a:prstGeom prst="rect">
            <a:avLst/>
          </a:prstGeom>
          <a:noFill/>
          <a:ln w="38100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u="none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Step 1</a:t>
            </a:r>
            <a:endParaRPr lang="zh-CN" altLang="en-US" sz="180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3" name="Rectangle 4"/>
          <p:cNvSpPr/>
          <p:nvPr userDrawn="1"/>
        </p:nvSpPr>
        <p:spPr>
          <a:xfrm>
            <a:off x="3001258" y="5998082"/>
            <a:ext cx="1398452" cy="418897"/>
          </a:xfrm>
          <a:prstGeom prst="rect">
            <a:avLst/>
          </a:prstGeom>
          <a:noFill/>
          <a:ln w="38100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u="none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Step 2</a:t>
            </a:r>
            <a:endParaRPr lang="zh-CN" altLang="en-US" sz="180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4" name="Rectangle 4"/>
          <p:cNvSpPr/>
          <p:nvPr userDrawn="1"/>
        </p:nvSpPr>
        <p:spPr>
          <a:xfrm>
            <a:off x="5032801" y="5998082"/>
            <a:ext cx="1441276" cy="418897"/>
          </a:xfrm>
          <a:prstGeom prst="rect">
            <a:avLst/>
          </a:prstGeom>
          <a:noFill/>
          <a:ln w="38100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u="none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Step 3</a:t>
            </a:r>
            <a:endParaRPr lang="zh-CN" altLang="en-US" sz="180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7" name="Rectangle 4"/>
          <p:cNvSpPr/>
          <p:nvPr userDrawn="1"/>
        </p:nvSpPr>
        <p:spPr>
          <a:xfrm>
            <a:off x="7423713" y="5998082"/>
            <a:ext cx="1320639" cy="418897"/>
          </a:xfrm>
          <a:prstGeom prst="rect">
            <a:avLst/>
          </a:prstGeom>
          <a:noFill/>
          <a:ln w="38100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u="none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Step 4</a:t>
            </a:r>
            <a:endParaRPr lang="zh-CN" altLang="en-US" sz="180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8" name="Rectangle 4"/>
          <p:cNvSpPr/>
          <p:nvPr userDrawn="1"/>
        </p:nvSpPr>
        <p:spPr>
          <a:xfrm>
            <a:off x="9778538" y="5998082"/>
            <a:ext cx="1306599" cy="418897"/>
          </a:xfrm>
          <a:prstGeom prst="rect">
            <a:avLst/>
          </a:prstGeom>
          <a:noFill/>
          <a:ln w="38100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u="none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Step 5</a:t>
            </a:r>
            <a:endParaRPr lang="zh-CN" altLang="en-US" sz="1800" u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1762125"/>
            <a:ext cx="10287000" cy="3333750"/>
          </a:xfrm>
        </p:spPr>
        <p:txBody>
          <a:bodyPr>
            <a:noAutofit/>
          </a:bodyPr>
          <a:p>
            <a:r>
              <a:rPr lang="en-US" altLang="zh-CN" sz="6000" b="1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Part II: GPM Guide </a:t>
            </a:r>
            <a:endParaRPr lang="zh-CN" altLang="en-US"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6;p3"/>
          <p:cNvSpPr/>
          <p:nvPr/>
        </p:nvSpPr>
        <p:spPr>
          <a:xfrm>
            <a:off x="680357" y="3069771"/>
            <a:ext cx="4133850" cy="723900"/>
          </a:xfrm>
          <a:prstGeom prst="roundRect">
            <a:avLst>
              <a:gd name="adj" fmla="val 50000"/>
            </a:avLst>
          </a:prstGeom>
          <a:solidFill>
            <a:srgbClr val="FCDD87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GPM</a:t>
            </a:r>
            <a:r>
              <a:rPr lang="en-US" altLang="zh-CN" sz="24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 Guide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圆角矩形 6"/>
          <p:cNvSpPr/>
          <p:nvPr userDrawn="1"/>
        </p:nvSpPr>
        <p:spPr>
          <a:xfrm>
            <a:off x="5076508" y="1182298"/>
            <a:ext cx="6369096" cy="4498806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sz="2000" b="1" dirty="0">
                <a:solidFill>
                  <a:srgbClr val="808080"/>
                </a:solidFill>
                <a:latin typeface="Poppins" pitchFamily="2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</a:rPr>
              <a:t>Important actions that impact GPM</a:t>
            </a:r>
            <a:endParaRPr lang="en-GB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1) Before Live</a:t>
            </a:r>
            <a:endParaRPr lang="en-US" altLang="zh-CN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6A6A6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2) During Live</a:t>
            </a:r>
            <a:endParaRPr lang="en-US" altLang="zh-CN" sz="2000" b="1" dirty="0">
              <a:solidFill>
                <a:srgbClr val="A6A6A6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FABAB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3) Overall Checklist</a:t>
            </a:r>
            <a:endParaRPr lang="en-US" altLang="zh-CN" sz="2000" b="1" dirty="0">
              <a:solidFill>
                <a:srgbClr val="AFABAB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7" name="Google Shape;927;geefa58d381_0_91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8" name="Google Shape;928;geefa58d381_0_917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929" name="Google Shape;929;geefa58d381_0_917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930" name="Google Shape;930;geefa58d381_0_917"/>
            <p:cNvPicPr preferRelativeResize="0"/>
            <p:nvPr/>
          </p:nvPicPr>
          <p:blipFill rotWithShape="1">
            <a:blip r:embed="rId2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1" name="Google Shape;931;geefa58d381_0_917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932" name="Google Shape;932;geefa58d381_0_917"/>
          <p:cNvSpPr txBox="1">
            <a:spLocks noGrp="1"/>
          </p:cNvSpPr>
          <p:nvPr>
            <p:ph type="title"/>
          </p:nvPr>
        </p:nvSpPr>
        <p:spPr>
          <a:xfrm>
            <a:off x="0" y="2164200"/>
            <a:ext cx="12192000" cy="25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altLang="zh-CN" sz="6000" dirty="0"/>
              <a:t>Before LIVE</a:t>
            </a:r>
            <a:br>
              <a:rPr lang="en-US" altLang="zh-CN" sz="5335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</a:br>
            <a:r>
              <a:rPr lang="en-US" altLang="zh-CN" sz="2800" dirty="0">
                <a:solidFill>
                  <a:srgbClr val="FFFFFF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(ERR, CTR, C_O, Overall)</a:t>
            </a:r>
            <a:endParaRPr sz="2800" dirty="0"/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73152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6;p3"/>
          <p:cNvSpPr/>
          <p:nvPr/>
        </p:nvSpPr>
        <p:spPr>
          <a:xfrm>
            <a:off x="680357" y="3069771"/>
            <a:ext cx="4133850" cy="723900"/>
          </a:xfrm>
          <a:prstGeom prst="roundRect">
            <a:avLst>
              <a:gd name="adj" fmla="val 50000"/>
            </a:avLst>
          </a:prstGeom>
          <a:solidFill>
            <a:srgbClr val="FCDD87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GPM</a:t>
            </a:r>
            <a:r>
              <a:rPr lang="en-US" altLang="zh-CN" sz="24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 Guide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圆角矩形 6"/>
          <p:cNvSpPr/>
          <p:nvPr userDrawn="1"/>
        </p:nvSpPr>
        <p:spPr>
          <a:xfrm>
            <a:off x="5076508" y="1182298"/>
            <a:ext cx="6369096" cy="4498806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sz="2000" b="1" dirty="0">
                <a:solidFill>
                  <a:srgbClr val="808080"/>
                </a:solidFill>
                <a:latin typeface="Poppins" pitchFamily="2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</a:rPr>
              <a:t>Important actions that impact GPM</a:t>
            </a:r>
            <a:endParaRPr lang="en-GB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1) Before Live</a:t>
            </a:r>
            <a:endParaRPr lang="en-US" altLang="zh-CN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</a:t>
            </a: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 (Enter Room Rate)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</a:t>
            </a:r>
            <a:r>
              <a:rPr lang="en-US" altLang="zh-CN" sz="16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CTR</a:t>
            </a:r>
            <a:endParaRPr lang="en-US" altLang="zh-CN" sz="1600" b="1" dirty="0">
              <a:solidFill>
                <a:srgbClr val="80808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C_O</a:t>
            </a:r>
            <a:endParaRPr lang="en-US" altLang="zh-CN" sz="1600" b="1" dirty="0">
              <a:solidFill>
                <a:srgbClr val="80808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Overall Metrics</a:t>
            </a:r>
            <a:endParaRPr lang="en-US" altLang="zh-CN" sz="1600" b="1" dirty="0">
              <a:solidFill>
                <a:srgbClr val="80808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6A6A6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2) During Live</a:t>
            </a:r>
            <a:endParaRPr lang="en-US" altLang="zh-CN" sz="2000" b="1" dirty="0">
              <a:solidFill>
                <a:srgbClr val="A6A6A6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FABAB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3) Overall Checklist</a:t>
            </a:r>
            <a:endParaRPr lang="en-US" altLang="zh-CN" sz="2000" b="1" dirty="0">
              <a:solidFill>
                <a:srgbClr val="AFABAB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447075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F2C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485150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513824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471825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79" name="Google Shape;579;g21e057b3832_0_18"/>
          <p:cNvSpPr/>
          <p:nvPr/>
        </p:nvSpPr>
        <p:spPr>
          <a:xfrm>
            <a:off x="2854743" y="1807992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>
                <a:solidFill>
                  <a:srgbClr val="000000"/>
                </a:solidFill>
              </a:rPr>
              <a:t>Enter Room Rate </a:t>
            </a:r>
            <a:r>
              <a:rPr lang="zh-CN" altLang="en-US">
                <a:solidFill>
                  <a:srgbClr val="000000"/>
                </a:solidFill>
              </a:rPr>
              <a:t>= </a:t>
            </a:r>
            <a:r>
              <a:rPr lang="en-US" altLang="zh-CN">
                <a:solidFill>
                  <a:srgbClr val="000000"/>
                </a:solidFill>
              </a:rPr>
              <a:t>Watch PV / Show PV</a:t>
            </a: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81" name="Google Shape;581;g21e057b3832_0_18"/>
          <p:cNvSpPr/>
          <p:nvPr/>
        </p:nvSpPr>
        <p:spPr>
          <a:xfrm>
            <a:off x="3068318" y="2965775"/>
            <a:ext cx="1734300" cy="37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Strategy  </a:t>
            </a:r>
            <a:r>
              <a:rPr lang="en-US" altLang="zh-CN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sz="1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2" name="Google Shape;582;g21e057b3832_0_18"/>
          <p:cNvCxnSpPr>
            <a:endCxn id="581" idx="1"/>
          </p:cNvCxnSpPr>
          <p:nvPr/>
        </p:nvCxnSpPr>
        <p:spPr>
          <a:xfrm>
            <a:off x="2854750" y="2146625"/>
            <a:ext cx="213600" cy="1005900"/>
          </a:xfrm>
          <a:prstGeom prst="bentConnector3">
            <a:avLst>
              <a:gd name="adj1" fmla="val -11148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3" name="Google Shape;583;g21e057b3832_0_18"/>
          <p:cNvSpPr/>
          <p:nvPr/>
        </p:nvSpPr>
        <p:spPr>
          <a:xfrm>
            <a:off x="4207284" y="3817412"/>
            <a:ext cx="3413100" cy="516900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Pre</a:t>
            </a:r>
            <a:r>
              <a:rPr lang="zh-CN" altLang="en-US" sz="24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live post</a:t>
            </a:r>
            <a:endParaRPr sz="24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cxnSp>
        <p:nvCxnSpPr>
          <p:cNvPr id="584" name="Google Shape;584;g21e057b3832_0_18"/>
          <p:cNvCxnSpPr>
            <a:stCxn id="581" idx="2"/>
            <a:endCxn id="583" idx="1"/>
          </p:cNvCxnSpPr>
          <p:nvPr/>
        </p:nvCxnSpPr>
        <p:spPr>
          <a:xfrm rot="5400000" flipV="1">
            <a:off x="3703320" y="3571875"/>
            <a:ext cx="736600" cy="27178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5" name="Google Shape;585;g21e057b3832_0_18"/>
          <p:cNvSpPr txBox="1"/>
          <p:nvPr/>
        </p:nvSpPr>
        <p:spPr>
          <a:xfrm>
            <a:off x="3456522" y="4639389"/>
            <a:ext cx="5000249" cy="1559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•"/>
            </a:pP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Publish traffic</a:t>
            </a:r>
            <a:r>
              <a:rPr lang="zh-CN" altLang="en-US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-</a:t>
            </a: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driving short videos (related to live) beforehand</a:t>
            </a:r>
            <a:endParaRPr lang="en-US" altLang="zh-CN" sz="18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•"/>
            </a:pP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Strong reminder for attracting more audience to enter the liveroom</a:t>
            </a:r>
            <a:endParaRPr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90" name="Google Shape;590;g21e057b3832_0_18"/>
          <p:cNvSpPr/>
          <p:nvPr/>
        </p:nvSpPr>
        <p:spPr>
          <a:xfrm>
            <a:off x="394233" y="4639490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" name="72ff0ca4e4cf63e0398d20fd3e149b66">
            <a:hlinkClick r:id="" action="ppaction://media"/>
          </p:cNvPr>
          <p:cNvPicPr/>
          <p:nvPr userDrawn="1"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456805" y="1345762"/>
            <a:ext cx="2632685" cy="41664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7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447075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F2C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485150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513824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471825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81" name="Google Shape;581;g21e057b3832_0_18"/>
          <p:cNvSpPr/>
          <p:nvPr/>
        </p:nvSpPr>
        <p:spPr>
          <a:xfrm>
            <a:off x="3068241" y="2485073"/>
            <a:ext cx="1734300" cy="37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Strategy  </a:t>
            </a:r>
            <a:r>
              <a:rPr lang="en-US" altLang="zh-CN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sz="1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2" name="Google Shape;582;g21e057b3832_0_18"/>
          <p:cNvCxnSpPr/>
          <p:nvPr/>
        </p:nvCxnSpPr>
        <p:spPr>
          <a:xfrm>
            <a:off x="2854643" y="1694188"/>
            <a:ext cx="213600" cy="1005900"/>
          </a:xfrm>
          <a:prstGeom prst="bentConnector3">
            <a:avLst>
              <a:gd name="adj1" fmla="val -11148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3" name="Google Shape;583;g21e057b3832_0_18"/>
          <p:cNvSpPr/>
          <p:nvPr/>
        </p:nvSpPr>
        <p:spPr>
          <a:xfrm>
            <a:off x="4370974" y="3513772"/>
            <a:ext cx="3085721" cy="655289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700" b="1" dirty="0"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Liveroom visual preparation</a:t>
            </a:r>
            <a:endParaRPr lang="en-US" altLang="zh-CN" sz="1700" b="1" i="0" u="none" strike="noStrike" cap="none" dirty="0">
              <a:solidFill>
                <a:schemeClr val="dk1"/>
              </a:solidFill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  <p:cxnSp>
        <p:nvCxnSpPr>
          <p:cNvPr id="584" name="Google Shape;584;g21e057b3832_0_18"/>
          <p:cNvCxnSpPr>
            <a:stCxn id="581" idx="2"/>
            <a:endCxn id="583" idx="1"/>
          </p:cNvCxnSpPr>
          <p:nvPr/>
        </p:nvCxnSpPr>
        <p:spPr>
          <a:xfrm rot="5400000" flipV="1">
            <a:off x="3662045" y="3132455"/>
            <a:ext cx="982345" cy="434975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5" name="Google Shape;585;g21e057b3832_0_18"/>
          <p:cNvSpPr txBox="1"/>
          <p:nvPr/>
        </p:nvSpPr>
        <p:spPr>
          <a:xfrm>
            <a:off x="3196878" y="4334948"/>
            <a:ext cx="5226745" cy="174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•"/>
            </a:pP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Set good lighting without over/under exporsure</a:t>
            </a:r>
            <a:endParaRPr lang="en-US" altLang="zh-CN" sz="18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•"/>
            </a:pP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Ensure live image quality with good / normal pixel, which would attract and keep more audience to enter and stay in the LIVE room</a:t>
            </a:r>
            <a:endParaRPr sz="1800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90" name="Google Shape;590;g21e057b3832_0_18"/>
          <p:cNvSpPr/>
          <p:nvPr/>
        </p:nvSpPr>
        <p:spPr>
          <a:xfrm>
            <a:off x="394233" y="4639490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579;g21e057b3832_0_18"/>
          <p:cNvSpPr/>
          <p:nvPr/>
        </p:nvSpPr>
        <p:spPr>
          <a:xfrm>
            <a:off x="2854643" y="1471851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>
                <a:solidFill>
                  <a:srgbClr val="000000"/>
                </a:solidFill>
              </a:rPr>
              <a:t>Enter Room Rate </a:t>
            </a:r>
            <a:r>
              <a:rPr lang="zh-CN" altLang="en-US">
                <a:solidFill>
                  <a:srgbClr val="000000"/>
                </a:solidFill>
              </a:rPr>
              <a:t>= </a:t>
            </a:r>
            <a:r>
              <a:rPr lang="en-US" altLang="zh-CN">
                <a:solidFill>
                  <a:srgbClr val="000000"/>
                </a:solidFill>
              </a:rPr>
              <a:t>Watch PV / Show PV</a:t>
            </a:r>
            <a:endParaRPr lang="en-US" altLang="zh-CN">
              <a:solidFill>
                <a:srgbClr val="000000"/>
              </a:solidFill>
            </a:endParaRPr>
          </a:p>
        </p:txBody>
      </p:sp>
      <p:pic>
        <p:nvPicPr>
          <p:cNvPr id="3" name="图片 2" descr="upload_post_object_v2_5042543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01131" y="1259447"/>
            <a:ext cx="2915751" cy="418094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447075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F2C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485150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513824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471825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90" name="Google Shape;590;g21e057b3832_0_18"/>
          <p:cNvSpPr/>
          <p:nvPr/>
        </p:nvSpPr>
        <p:spPr>
          <a:xfrm>
            <a:off x="394233" y="4639490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579;g21e057b3832_0_18"/>
          <p:cNvSpPr/>
          <p:nvPr/>
        </p:nvSpPr>
        <p:spPr>
          <a:xfrm>
            <a:off x="3752254" y="1135089"/>
            <a:ext cx="6191081" cy="554117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6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Choose suitable equipment to ensure LIVE image quality</a:t>
            </a:r>
            <a:endParaRPr lang="en-US" altLang="zh-CN" sz="1600" b="1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pic>
        <p:nvPicPr>
          <p:cNvPr id="4" name="图片 3" descr="upload_post_object_v2_4350439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45620" y="1830392"/>
            <a:ext cx="2772930" cy="3920923"/>
          </a:xfrm>
          <a:prstGeom prst="rect">
            <a:avLst/>
          </a:prstGeom>
        </p:spPr>
      </p:pic>
      <p:pic>
        <p:nvPicPr>
          <p:cNvPr id="3" name="图片 2" descr="upload_post_object_v2_6772723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821" y="1830433"/>
            <a:ext cx="2760092" cy="3920923"/>
          </a:xfrm>
          <a:prstGeom prst="rect">
            <a:avLst/>
          </a:prstGeom>
        </p:spPr>
      </p:pic>
      <p:sp>
        <p:nvSpPr>
          <p:cNvPr id="8" name="圆角矩形 7"/>
          <p:cNvSpPr/>
          <p:nvPr userDrawn="1"/>
        </p:nvSpPr>
        <p:spPr>
          <a:xfrm>
            <a:off x="6641272" y="5969181"/>
            <a:ext cx="4125243" cy="690183"/>
          </a:xfrm>
          <a:prstGeom prst="roundRect">
            <a:avLst>
              <a:gd name="adj" fmla="val 0"/>
            </a:avLst>
          </a:prstGeom>
          <a:noFill/>
          <a:ln w="22225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r>
              <a:rPr lang="en-US" altLang="zh-CN" sz="12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T</a:t>
            </a:r>
            <a:r>
              <a:rPr lang="en-US" sz="1200" u="none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ripod with a movable arm or an overhead rig to capture different angles or demonstrate product functionality.</a:t>
            </a:r>
            <a:endParaRPr lang="en-US" sz="1200" u="none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cxnSp>
        <p:nvCxnSpPr>
          <p:cNvPr id="12" name="直接箭头连接符 11"/>
          <p:cNvCxnSpPr/>
          <p:nvPr userDrawn="1"/>
        </p:nvCxnSpPr>
        <p:spPr>
          <a:xfrm flipV="1">
            <a:off x="4743450" y="2647950"/>
            <a:ext cx="1257300" cy="476250"/>
          </a:xfrm>
          <a:prstGeom prst="straightConnector1">
            <a:avLst/>
          </a:prstGeom>
          <a:ln w="19050" cap="flat" cmpd="sng" algn="ctr">
            <a:solidFill>
              <a:srgbClr val="FF2C55">
                <a:alpha val="100000"/>
              </a:srgb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 userDrawn="1"/>
        </p:nvSpPr>
        <p:spPr>
          <a:xfrm>
            <a:off x="6000750" y="1938717"/>
            <a:ext cx="2303644" cy="1688947"/>
          </a:xfrm>
          <a:prstGeom prst="roundRect">
            <a:avLst>
              <a:gd name="adj" fmla="val 0"/>
            </a:avLst>
          </a:prstGeom>
          <a:noFill/>
          <a:ln w="22225" cap="flat" cmpd="sng" algn="ctr">
            <a:solidFill>
              <a:srgbClr val="25F4E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r>
              <a:rPr lang="en-US" sz="1200">
                <a:solidFill>
                  <a:srgbClr val="000000"/>
                </a:solidFill>
                <a:latin typeface="-apple-system" charset="0"/>
                <a:ea typeface="Arial" panose="020B0604020202020204"/>
                <a:cs typeface="Arial" panose="020B0604020202020204"/>
                <a:sym typeface="+mn-ea"/>
              </a:rPr>
              <a:t>Lighting: </a:t>
            </a:r>
            <a:r>
              <a:rPr lang="en-US" altLang="zh-CN" sz="1200">
                <a:solidFill>
                  <a:srgbClr val="000000"/>
                </a:solidFill>
                <a:latin typeface="-apple-system" charset="0"/>
                <a:ea typeface="Arial" panose="020B0604020202020204" pitchFamily="34" charset="0"/>
                <a:cs typeface="Arial" panose="020B0604020202020204" pitchFamily="34" charset="0"/>
                <a:sym typeface="+mn-ea"/>
              </a:rPr>
              <a:t>P</a:t>
            </a:r>
            <a:r>
              <a:rPr lang="en-US" sz="1200">
                <a:solidFill>
                  <a:srgbClr val="000000"/>
                </a:solidFill>
                <a:latin typeface="-apple-system" charset="0"/>
                <a:ea typeface="Arial" panose="020B0604020202020204"/>
                <a:cs typeface="Arial" panose="020B0604020202020204"/>
                <a:sym typeface="+mn-ea"/>
              </a:rPr>
              <a:t>rovide even, diffused lighting without creating harsh shadows. </a:t>
            </a:r>
            <a:r>
              <a:rPr lang="en-US" sz="1200" b="0" u="none">
                <a:solidFill>
                  <a:srgbClr val="000000"/>
                </a:solidFill>
                <a:latin typeface="-apple-system" charset="0"/>
              </a:rPr>
              <a:t>Adjustable LED lights with color temperature control can also help create the desired ambiance for different beauty products.</a:t>
            </a:r>
            <a:endParaRPr lang="en-US" sz="1200" b="0" u="none">
              <a:solidFill>
                <a:srgbClr val="000000"/>
              </a:solidFill>
              <a:latin typeface="-apple-system" charset="0"/>
              <a:ea typeface="Arial" panose="020B0604020202020204"/>
              <a:cs typeface="Arial" panose="020B0604020202020204"/>
              <a:sym typeface="+mn-ea"/>
            </a:endParaRPr>
          </a:p>
        </p:txBody>
      </p:sp>
      <p:cxnSp>
        <p:nvCxnSpPr>
          <p:cNvPr id="14" name="直接箭头连接符 13"/>
          <p:cNvCxnSpPr/>
          <p:nvPr userDrawn="1"/>
        </p:nvCxnSpPr>
        <p:spPr>
          <a:xfrm flipH="1">
            <a:off x="9538607" y="4572000"/>
            <a:ext cx="1891393" cy="1374321"/>
          </a:xfrm>
          <a:prstGeom prst="straightConnector1">
            <a:avLst/>
          </a:prstGeom>
          <a:ln w="19050" cap="flat" cmpd="sng" algn="ctr">
            <a:solidFill>
              <a:srgbClr val="FF2C55">
                <a:alpha val="100000"/>
              </a:srgb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6;p3"/>
          <p:cNvSpPr/>
          <p:nvPr/>
        </p:nvSpPr>
        <p:spPr>
          <a:xfrm>
            <a:off x="680357" y="3069771"/>
            <a:ext cx="4133850" cy="723900"/>
          </a:xfrm>
          <a:prstGeom prst="roundRect">
            <a:avLst>
              <a:gd name="adj" fmla="val 50000"/>
            </a:avLst>
          </a:prstGeom>
          <a:solidFill>
            <a:srgbClr val="FCDD87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GPM</a:t>
            </a:r>
            <a:r>
              <a:rPr lang="en-US" altLang="zh-CN" sz="24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 Guide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圆角矩形 6"/>
          <p:cNvSpPr/>
          <p:nvPr userDrawn="1"/>
        </p:nvSpPr>
        <p:spPr>
          <a:xfrm>
            <a:off x="5076508" y="1182298"/>
            <a:ext cx="6369096" cy="4498806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sz="2000" b="1" dirty="0">
                <a:solidFill>
                  <a:srgbClr val="808080"/>
                </a:solidFill>
                <a:latin typeface="Poppins" pitchFamily="2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</a:rPr>
              <a:t>Important actions that impact GPM</a:t>
            </a:r>
            <a:endParaRPr lang="en-GB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1) Before Live</a:t>
            </a:r>
            <a:endParaRPr lang="en-US" altLang="zh-CN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</a:t>
            </a: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 (Enter Room Rate)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 CTR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</a:t>
            </a: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C_O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Overall Metrics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6A6A6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AFABAB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2) During Live</a:t>
            </a:r>
            <a:endParaRPr lang="en-US" altLang="zh-CN" sz="2000" b="1" dirty="0">
              <a:solidFill>
                <a:srgbClr val="AFABAB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FABAB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3) Overall Checklist</a:t>
            </a:r>
            <a:endParaRPr lang="en-US" altLang="zh-CN" sz="2000" b="1" dirty="0">
              <a:solidFill>
                <a:srgbClr val="AFABAB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447075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F2C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48515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E2C56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513824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471825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79" name="Google Shape;579;g21e057b3832_0_18"/>
          <p:cNvSpPr/>
          <p:nvPr/>
        </p:nvSpPr>
        <p:spPr>
          <a:xfrm>
            <a:off x="2854743" y="1340004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>
                <a:solidFill>
                  <a:srgbClr val="000000"/>
                </a:solidFill>
              </a:rPr>
              <a:t>Enter Room Rate </a:t>
            </a:r>
            <a:r>
              <a:rPr lang="zh-CN" altLang="en-US">
                <a:solidFill>
                  <a:srgbClr val="000000"/>
                </a:solidFill>
              </a:rPr>
              <a:t>= </a:t>
            </a:r>
            <a:r>
              <a:rPr lang="en-US" altLang="zh-CN">
                <a:solidFill>
                  <a:srgbClr val="000000"/>
                </a:solidFill>
              </a:rPr>
              <a:t>Watch PV / Show PV</a:t>
            </a: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81" name="Google Shape;581;g21e057b3832_0_18"/>
          <p:cNvSpPr/>
          <p:nvPr/>
        </p:nvSpPr>
        <p:spPr>
          <a:xfrm>
            <a:off x="3068318" y="2965775"/>
            <a:ext cx="1734300" cy="37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Strategy  </a:t>
            </a:r>
            <a:r>
              <a:rPr lang="en-US" altLang="zh-CN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sz="1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2" name="Google Shape;582;g21e057b3832_0_18"/>
          <p:cNvCxnSpPr>
            <a:endCxn id="581" idx="1"/>
          </p:cNvCxnSpPr>
          <p:nvPr/>
        </p:nvCxnSpPr>
        <p:spPr>
          <a:xfrm>
            <a:off x="2854750" y="2146625"/>
            <a:ext cx="213600" cy="1005900"/>
          </a:xfrm>
          <a:prstGeom prst="bentConnector3">
            <a:avLst>
              <a:gd name="adj1" fmla="val -11148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3" name="Google Shape;583;g21e057b3832_0_18"/>
          <p:cNvSpPr/>
          <p:nvPr/>
        </p:nvSpPr>
        <p:spPr>
          <a:xfrm>
            <a:off x="4314675" y="3984100"/>
            <a:ext cx="3413100" cy="516900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1" dirty="0"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Liveroom background display</a:t>
            </a:r>
            <a:endParaRPr lang="en-US" altLang="zh-CN" sz="1600" b="1" dirty="0"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  <p:cxnSp>
        <p:nvCxnSpPr>
          <p:cNvPr id="584" name="Google Shape;584;g21e057b3832_0_18"/>
          <p:cNvCxnSpPr>
            <a:stCxn id="581" idx="2"/>
            <a:endCxn id="583" idx="1"/>
          </p:cNvCxnSpPr>
          <p:nvPr/>
        </p:nvCxnSpPr>
        <p:spPr>
          <a:xfrm rot="-5400000" flipH="1">
            <a:off x="3673418" y="3601325"/>
            <a:ext cx="903300" cy="3792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5" name="Google Shape;585;g21e057b3832_0_18"/>
          <p:cNvSpPr txBox="1"/>
          <p:nvPr/>
        </p:nvSpPr>
        <p:spPr>
          <a:xfrm>
            <a:off x="3726517" y="4639389"/>
            <a:ext cx="4589424" cy="1336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•"/>
            </a:pPr>
            <a:r>
              <a:rPr lang="en-US" altLang="zh-CN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Set neat and organised background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•"/>
            </a:pPr>
            <a:r>
              <a:rPr lang="en-US" altLang="zh-CN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Ensure liveroom decoration fits the products to attract more audience to click in our LIVE room and products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90" name="Google Shape;590;g21e057b3832_0_18"/>
          <p:cNvSpPr/>
          <p:nvPr/>
        </p:nvSpPr>
        <p:spPr>
          <a:xfrm>
            <a:off x="394233" y="4639490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579;g21e057b3832_0_18"/>
          <p:cNvSpPr/>
          <p:nvPr/>
        </p:nvSpPr>
        <p:spPr>
          <a:xfrm>
            <a:off x="2854743" y="2001146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CTR</a:t>
            </a:r>
            <a:r>
              <a:rPr lang="zh-CN" altLang="en-US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sz="1600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Click-Through-Rate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pic>
        <p:nvPicPr>
          <p:cNvPr id="3" name="图片 2" descr="upload_post_object_v2_0270967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73052" y="811420"/>
            <a:ext cx="3748694" cy="5235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447075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F2C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48515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E2C56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513824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471825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79" name="Google Shape;579;g21e057b3832_0_18"/>
          <p:cNvSpPr/>
          <p:nvPr/>
        </p:nvSpPr>
        <p:spPr>
          <a:xfrm>
            <a:off x="2854743" y="1340004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>
                <a:solidFill>
                  <a:srgbClr val="000000"/>
                </a:solidFill>
              </a:rPr>
              <a:t>Enter Room Rate </a:t>
            </a:r>
            <a:r>
              <a:rPr lang="zh-CN" altLang="en-US">
                <a:solidFill>
                  <a:srgbClr val="000000"/>
                </a:solidFill>
              </a:rPr>
              <a:t>= </a:t>
            </a:r>
            <a:r>
              <a:rPr lang="en-US" altLang="zh-CN">
                <a:solidFill>
                  <a:srgbClr val="000000"/>
                </a:solidFill>
              </a:rPr>
              <a:t>Watch PV / Show PV</a:t>
            </a: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81" name="Google Shape;581;g21e057b3832_0_18"/>
          <p:cNvSpPr/>
          <p:nvPr/>
        </p:nvSpPr>
        <p:spPr>
          <a:xfrm>
            <a:off x="3068318" y="2965775"/>
            <a:ext cx="1734300" cy="37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Strategy  </a:t>
            </a:r>
            <a:r>
              <a:rPr lang="en-US" altLang="zh-CN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sz="1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2" name="Google Shape;582;g21e057b3832_0_18"/>
          <p:cNvCxnSpPr>
            <a:endCxn id="581" idx="1"/>
          </p:cNvCxnSpPr>
          <p:nvPr/>
        </p:nvCxnSpPr>
        <p:spPr>
          <a:xfrm>
            <a:off x="2854750" y="2146625"/>
            <a:ext cx="213600" cy="1005900"/>
          </a:xfrm>
          <a:prstGeom prst="bentConnector3">
            <a:avLst>
              <a:gd name="adj1" fmla="val -11148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3" name="Google Shape;583;g21e057b3832_0_18"/>
          <p:cNvSpPr/>
          <p:nvPr/>
        </p:nvSpPr>
        <p:spPr>
          <a:xfrm>
            <a:off x="4314675" y="3984100"/>
            <a:ext cx="3413100" cy="516900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1" dirty="0"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Liveroom background display</a:t>
            </a:r>
            <a:endParaRPr lang="en-US" altLang="zh-CN" sz="1600" b="1" dirty="0"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  <p:cxnSp>
        <p:nvCxnSpPr>
          <p:cNvPr id="584" name="Google Shape;584;g21e057b3832_0_18"/>
          <p:cNvCxnSpPr>
            <a:stCxn id="581" idx="2"/>
            <a:endCxn id="583" idx="1"/>
          </p:cNvCxnSpPr>
          <p:nvPr/>
        </p:nvCxnSpPr>
        <p:spPr>
          <a:xfrm rot="-5400000" flipH="1">
            <a:off x="3673418" y="3601325"/>
            <a:ext cx="903300" cy="3792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5" name="Google Shape;585;g21e057b3832_0_18"/>
          <p:cNvSpPr txBox="1"/>
          <p:nvPr/>
        </p:nvSpPr>
        <p:spPr>
          <a:xfrm>
            <a:off x="3453035" y="4639389"/>
            <a:ext cx="4653693" cy="1532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•"/>
            </a:pP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Use signage / sticker to display key offers / promotions</a:t>
            </a:r>
            <a:endParaRPr lang="en-US" altLang="zh-CN" sz="18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•"/>
            </a:pP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to ensure all the promotion points clear to the audience and attract them to click in the LIVE and products</a:t>
            </a:r>
            <a:endParaRPr lang="en-US" altLang="zh-CN" sz="18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590" name="Google Shape;590;g21e057b3832_0_18"/>
          <p:cNvSpPr/>
          <p:nvPr/>
        </p:nvSpPr>
        <p:spPr>
          <a:xfrm>
            <a:off x="394233" y="4639490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579;g21e057b3832_0_18"/>
          <p:cNvSpPr/>
          <p:nvPr/>
        </p:nvSpPr>
        <p:spPr>
          <a:xfrm>
            <a:off x="2854743" y="2001146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CTR</a:t>
            </a:r>
            <a:r>
              <a:rPr lang="zh-CN" altLang="en-US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sz="1600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Click-Through-Rat</a:t>
            </a:r>
            <a:r>
              <a:rPr lang="en-US" altLang="zh-CN" sz="1600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e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pic>
        <p:nvPicPr>
          <p:cNvPr id="5" name="图片 4" descr="upload_post_object_v2_3350385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9205" y="964559"/>
            <a:ext cx="2875937" cy="2001169"/>
          </a:xfrm>
          <a:prstGeom prst="rect">
            <a:avLst/>
          </a:prstGeom>
        </p:spPr>
      </p:pic>
      <p:pic>
        <p:nvPicPr>
          <p:cNvPr id="3" name="图片 2" descr="upload_post_object_v2_5885374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6761" y="3039281"/>
            <a:ext cx="3528833" cy="34509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6;p3"/>
          <p:cNvSpPr/>
          <p:nvPr/>
        </p:nvSpPr>
        <p:spPr>
          <a:xfrm>
            <a:off x="680357" y="3069771"/>
            <a:ext cx="4133850" cy="723900"/>
          </a:xfrm>
          <a:prstGeom prst="roundRect">
            <a:avLst>
              <a:gd name="adj" fmla="val 50000"/>
            </a:avLst>
          </a:prstGeom>
          <a:solidFill>
            <a:srgbClr val="FCDD87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GPM</a:t>
            </a:r>
            <a:r>
              <a:rPr lang="en-US" altLang="zh-CN" sz="24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 Guide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圆角矩形 6"/>
          <p:cNvSpPr/>
          <p:nvPr userDrawn="1"/>
        </p:nvSpPr>
        <p:spPr>
          <a:xfrm>
            <a:off x="5076508" y="1182298"/>
            <a:ext cx="6369096" cy="4498806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sz="2000" b="1" dirty="0">
                <a:solidFill>
                  <a:srgbClr val="808080"/>
                </a:solidFill>
                <a:latin typeface="Poppins" pitchFamily="2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</a:rPr>
              <a:t>Important actions that impact GPM</a:t>
            </a:r>
            <a:endParaRPr lang="en-GB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1) Before Live</a:t>
            </a:r>
            <a:endParaRPr lang="en-US" altLang="zh-CN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</a:t>
            </a:r>
            <a:r>
              <a:rPr lang="en-US" altLang="zh-CN" sz="20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US" altLang="zh-CN" sz="16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 (Enter Room Rate)</a:t>
            </a:r>
            <a:endParaRPr lang="en-US" altLang="zh-CN" sz="1600" b="1" dirty="0">
              <a:solidFill>
                <a:srgbClr val="80808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 CTR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C_O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Overall Metrics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6A6A6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AFABAB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2) During Live</a:t>
            </a:r>
            <a:endParaRPr lang="en-US" altLang="zh-CN" sz="2000" b="1" dirty="0">
              <a:solidFill>
                <a:srgbClr val="AFABAB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FABAB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3) Overall Checklist</a:t>
            </a:r>
            <a:endParaRPr lang="en-US" altLang="zh-CN" sz="2000" b="1" dirty="0">
              <a:solidFill>
                <a:srgbClr val="AFABAB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447075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EEEEEE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48515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D00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513824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471825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79" name="Google Shape;579;g21e057b3832_0_18"/>
          <p:cNvSpPr/>
          <p:nvPr/>
        </p:nvSpPr>
        <p:spPr>
          <a:xfrm>
            <a:off x="2854762" y="1854277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C_O: </a:t>
            </a:r>
            <a:r>
              <a:rPr lang="en-US" altLang="zh-CN" sz="140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Click to order</a:t>
            </a:r>
            <a:endParaRPr lang="en-US" altLang="zh-CN" sz="1600" i="0" u="none" strike="noStrike" cap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581" name="Google Shape;581;g21e057b3832_0_18"/>
          <p:cNvSpPr/>
          <p:nvPr/>
        </p:nvSpPr>
        <p:spPr>
          <a:xfrm>
            <a:off x="3068318" y="2965775"/>
            <a:ext cx="1734300" cy="37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Strategy  </a:t>
            </a:r>
            <a:r>
              <a:rPr lang="en-US" altLang="zh-CN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sz="1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2" name="Google Shape;582;g21e057b3832_0_18"/>
          <p:cNvCxnSpPr>
            <a:endCxn id="581" idx="1"/>
          </p:cNvCxnSpPr>
          <p:nvPr/>
        </p:nvCxnSpPr>
        <p:spPr>
          <a:xfrm>
            <a:off x="2854750" y="2146625"/>
            <a:ext cx="213600" cy="1005900"/>
          </a:xfrm>
          <a:prstGeom prst="bentConnector3">
            <a:avLst>
              <a:gd name="adj1" fmla="val -11148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3" name="Google Shape;583;g21e057b3832_0_18"/>
          <p:cNvSpPr/>
          <p:nvPr/>
        </p:nvSpPr>
        <p:spPr>
          <a:xfrm>
            <a:off x="4314675" y="3984100"/>
            <a:ext cx="3413100" cy="516900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1" dirty="0"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Liveroom product preparation</a:t>
            </a:r>
            <a:endParaRPr lang="en-US" altLang="zh-CN" sz="1600" b="1" i="0" u="none" strike="noStrike" cap="none" dirty="0">
              <a:solidFill>
                <a:schemeClr val="dk1"/>
              </a:solidFill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  <p:cxnSp>
        <p:nvCxnSpPr>
          <p:cNvPr id="584" name="Google Shape;584;g21e057b3832_0_18"/>
          <p:cNvCxnSpPr>
            <a:stCxn id="581" idx="2"/>
            <a:endCxn id="583" idx="1"/>
          </p:cNvCxnSpPr>
          <p:nvPr/>
        </p:nvCxnSpPr>
        <p:spPr>
          <a:xfrm rot="-5400000" flipH="1">
            <a:off x="3673418" y="3601325"/>
            <a:ext cx="903300" cy="3792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5" name="Google Shape;585;g21e057b3832_0_18"/>
          <p:cNvSpPr txBox="1"/>
          <p:nvPr/>
        </p:nvSpPr>
        <p:spPr>
          <a:xfrm>
            <a:off x="4314525" y="4500825"/>
            <a:ext cx="3413100" cy="9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Always bind high GPM or top selling products</a:t>
            </a:r>
            <a:endParaRPr lang="en-US" altLang="zh-CN" sz="1600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Bind &gt;</a:t>
            </a:r>
            <a:r>
              <a:rPr lang="zh-CN" altLang="en-US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10 products per live</a:t>
            </a:r>
            <a:endParaRPr sz="1600" b="1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  <p:sp>
        <p:nvSpPr>
          <p:cNvPr id="590" name="Google Shape;590;g21e057b3832_0_18"/>
          <p:cNvSpPr/>
          <p:nvPr/>
        </p:nvSpPr>
        <p:spPr>
          <a:xfrm>
            <a:off x="394233" y="463949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503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579;g21e057b3832_0_18"/>
          <p:cNvSpPr/>
          <p:nvPr/>
        </p:nvSpPr>
        <p:spPr>
          <a:xfrm>
            <a:off x="2854762" y="1044059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CTR</a:t>
            </a:r>
            <a:r>
              <a:rPr lang="zh-CN" altLang="en-US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sz="1600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Click-Through-Rate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1040" y="4639474"/>
            <a:ext cx="5888259" cy="16954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Always bind high GPM or top selling products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 sz="16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Bind &gt;</a:t>
            </a:r>
            <a:r>
              <a:rPr lang="zh-CN" altLang="en-US" sz="16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altLang="zh-CN" sz="16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10 products per live</a:t>
            </a:r>
            <a:endParaRPr lang="en-US" altLang="zh-CN" sz="1600" b="1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Binding </a:t>
            </a:r>
            <a:r>
              <a:rPr lang="zh-CN" altLang="en-US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=</a:t>
            </a:r>
            <a:r>
              <a:rPr lang="en-US" altLang="zh-CN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&gt; 10 products per live is to provide a more variety of products for viewers to click in and purchase</a:t>
            </a:r>
            <a:endParaRPr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pic>
        <p:nvPicPr>
          <p:cNvPr id="4" name="图片 3" descr="upload_post_object_v2_2668242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0267" y="1044059"/>
            <a:ext cx="2399866" cy="498567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6;p3"/>
          <p:cNvSpPr/>
          <p:nvPr/>
        </p:nvSpPr>
        <p:spPr>
          <a:xfrm>
            <a:off x="680357" y="3069771"/>
            <a:ext cx="4133850" cy="723900"/>
          </a:xfrm>
          <a:prstGeom prst="roundRect">
            <a:avLst>
              <a:gd name="adj" fmla="val 50000"/>
            </a:avLst>
          </a:prstGeom>
          <a:solidFill>
            <a:srgbClr val="FCDD87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GPM</a:t>
            </a:r>
            <a:r>
              <a:rPr lang="en-US" altLang="zh-CN" sz="24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 Guide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圆角矩形 6"/>
          <p:cNvSpPr/>
          <p:nvPr userDrawn="1"/>
        </p:nvSpPr>
        <p:spPr>
          <a:xfrm>
            <a:off x="5076508" y="1182298"/>
            <a:ext cx="6369096" cy="4498806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sz="2000" b="1" dirty="0">
                <a:solidFill>
                  <a:srgbClr val="808080"/>
                </a:solidFill>
                <a:latin typeface="Poppins" pitchFamily="2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</a:rPr>
              <a:t>Important actions that impact GPM</a:t>
            </a:r>
            <a:endParaRPr lang="en-GB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1) Before Live</a:t>
            </a:r>
            <a:endParaRPr lang="en-US" altLang="zh-CN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</a:t>
            </a:r>
            <a:r>
              <a:rPr lang="en-US" altLang="zh-CN" sz="20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US" altLang="zh-CN" sz="16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 (Enter Room Rate)</a:t>
            </a:r>
            <a:endParaRPr lang="en-US" altLang="zh-CN" sz="1600" b="1" dirty="0">
              <a:solidFill>
                <a:srgbClr val="80808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 </a:t>
            </a: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CTR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C_O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</a:t>
            </a: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Overall Metrics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6A6A6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US" altLang="zh-CN" sz="2000" b="1" dirty="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2) During Live</a:t>
            </a:r>
            <a:endParaRPr lang="en-US" altLang="zh-CN" sz="2000" b="1" dirty="0">
              <a:solidFill>
                <a:srgbClr val="888888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3) Overall Checklist</a:t>
            </a:r>
            <a:endParaRPr lang="en-US" altLang="zh-CN" sz="2000" b="1" dirty="0">
              <a:solidFill>
                <a:srgbClr val="888888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447075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F2C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48515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E2C56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513824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D00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471825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79" name="Google Shape;579;g21e057b3832_0_18"/>
          <p:cNvSpPr/>
          <p:nvPr/>
        </p:nvSpPr>
        <p:spPr>
          <a:xfrm>
            <a:off x="2854743" y="1807992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>
                <a:solidFill>
                  <a:srgbClr val="000000"/>
                </a:solidFill>
              </a:rPr>
              <a:t>Enter Room Rate </a:t>
            </a:r>
            <a:r>
              <a:rPr lang="zh-CN" altLang="en-US">
                <a:solidFill>
                  <a:srgbClr val="000000"/>
                </a:solidFill>
              </a:rPr>
              <a:t>= </a:t>
            </a:r>
            <a:r>
              <a:rPr lang="en-US" altLang="zh-CN">
                <a:solidFill>
                  <a:srgbClr val="000000"/>
                </a:solidFill>
              </a:rPr>
              <a:t>Watch PV / Show PV</a:t>
            </a: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81" name="Google Shape;581;g21e057b3832_0_18"/>
          <p:cNvSpPr/>
          <p:nvPr/>
        </p:nvSpPr>
        <p:spPr>
          <a:xfrm>
            <a:off x="3068318" y="2965775"/>
            <a:ext cx="1734300" cy="37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Strategy  1</a:t>
            </a:r>
            <a:endParaRPr sz="1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2" name="Google Shape;582;g21e057b3832_0_18"/>
          <p:cNvCxnSpPr>
            <a:endCxn id="581" idx="1"/>
          </p:cNvCxnSpPr>
          <p:nvPr/>
        </p:nvCxnSpPr>
        <p:spPr>
          <a:xfrm>
            <a:off x="2854750" y="2146625"/>
            <a:ext cx="213600" cy="1005900"/>
          </a:xfrm>
          <a:prstGeom prst="bentConnector3">
            <a:avLst>
              <a:gd name="adj1" fmla="val -11148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3" name="Google Shape;583;g21e057b3832_0_18"/>
          <p:cNvSpPr/>
          <p:nvPr/>
        </p:nvSpPr>
        <p:spPr>
          <a:xfrm>
            <a:off x="4314675" y="3984100"/>
            <a:ext cx="3413100" cy="516900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dirty="0"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Liveroom airdate</a:t>
            </a:r>
            <a:endParaRPr lang="en-US" altLang="zh-CN" sz="2000" b="1" dirty="0"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  <p:cxnSp>
        <p:nvCxnSpPr>
          <p:cNvPr id="584" name="Google Shape;584;g21e057b3832_0_18"/>
          <p:cNvCxnSpPr>
            <a:stCxn id="581" idx="2"/>
            <a:endCxn id="583" idx="1"/>
          </p:cNvCxnSpPr>
          <p:nvPr/>
        </p:nvCxnSpPr>
        <p:spPr>
          <a:xfrm rot="-5400000" flipH="1">
            <a:off x="3673418" y="3601325"/>
            <a:ext cx="903300" cy="3792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5" name="Google Shape;585;g21e057b3832_0_18"/>
          <p:cNvSpPr txBox="1"/>
          <p:nvPr/>
        </p:nvSpPr>
        <p:spPr>
          <a:xfrm>
            <a:off x="3694228" y="4500825"/>
            <a:ext cx="5159736" cy="139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•"/>
            </a:pP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Guarantee proper live duration (mainly top sellers/creators); at least 3 hours;</a:t>
            </a:r>
            <a:endParaRPr lang="en-US" altLang="zh-CN" sz="18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•"/>
            </a:pP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Deepen connection with their audience and create a loyal fan base</a:t>
            </a:r>
            <a:endParaRPr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90" name="Google Shape;590;g21e057b3832_0_18"/>
          <p:cNvSpPr/>
          <p:nvPr/>
        </p:nvSpPr>
        <p:spPr>
          <a:xfrm>
            <a:off x="394233" y="463949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D00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26" name="Google Shape;1226;p8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586270" y="1716203"/>
            <a:ext cx="2725661" cy="2725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5" descr="upload_post_object_v2_531305997"/>
          <p:cNvPicPr>
            <a:picLocks noChangeAspect="1"/>
          </p:cNvPicPr>
          <p:nvPr/>
        </p:nvPicPr>
        <p:blipFill>
          <a:blip r:embed="rId2"/>
          <a:srcRect l="9980" t="57564" r="36356" b="25381"/>
          <a:stretch>
            <a:fillRect/>
          </a:stretch>
        </p:blipFill>
        <p:spPr>
          <a:xfrm>
            <a:off x="9211197" y="4253146"/>
            <a:ext cx="1475755" cy="888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7" name="Google Shape;927;geefa58d381_0_91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8" name="Google Shape;928;geefa58d381_0_917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929" name="Google Shape;929;geefa58d381_0_917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930" name="Google Shape;930;geefa58d381_0_917"/>
            <p:cNvPicPr preferRelativeResize="0"/>
            <p:nvPr/>
          </p:nvPicPr>
          <p:blipFill rotWithShape="1">
            <a:blip r:embed="rId2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1" name="Google Shape;931;geefa58d381_0_917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932" name="Google Shape;932;geefa58d381_0_917"/>
          <p:cNvSpPr txBox="1">
            <a:spLocks noGrp="1"/>
          </p:cNvSpPr>
          <p:nvPr>
            <p:ph type="title"/>
          </p:nvPr>
        </p:nvSpPr>
        <p:spPr>
          <a:xfrm>
            <a:off x="0" y="2164200"/>
            <a:ext cx="12192000" cy="25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altLang="zh-CN" sz="6000" dirty="0"/>
              <a:t>During LIVE</a:t>
            </a:r>
            <a:br>
              <a:rPr lang="en-US" altLang="zh-CN" sz="5335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320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(CTR, C_O, AOV)</a:t>
            </a:r>
            <a:endParaRPr sz="3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6;p3"/>
          <p:cNvSpPr/>
          <p:nvPr/>
        </p:nvSpPr>
        <p:spPr>
          <a:xfrm>
            <a:off x="680357" y="3069771"/>
            <a:ext cx="4133850" cy="723900"/>
          </a:xfrm>
          <a:prstGeom prst="roundRect">
            <a:avLst>
              <a:gd name="adj" fmla="val 50000"/>
            </a:avLst>
          </a:prstGeom>
          <a:solidFill>
            <a:srgbClr val="FCDD87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GPM</a:t>
            </a:r>
            <a:r>
              <a:rPr lang="en-US" altLang="zh-CN" sz="24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 Guide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圆角矩形 6"/>
          <p:cNvSpPr/>
          <p:nvPr userDrawn="1"/>
        </p:nvSpPr>
        <p:spPr>
          <a:xfrm>
            <a:off x="5076508" y="1182298"/>
            <a:ext cx="6369096" cy="4498806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sz="2000" b="1" dirty="0">
                <a:solidFill>
                  <a:srgbClr val="808080"/>
                </a:solidFill>
                <a:latin typeface="Poppins" pitchFamily="2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</a:rPr>
              <a:t>Important actions that impact GPM</a:t>
            </a:r>
            <a:endParaRPr lang="en-GB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GB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US" altLang="zh-CN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1) Before Live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6A6A6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2) During Live</a:t>
            </a:r>
            <a:endParaRPr lang="en-US" altLang="zh-CN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</a:t>
            </a: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 (Enter Room Rate)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 </a:t>
            </a: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CTR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C_O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 AOV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3) Overall Checklist</a:t>
            </a:r>
            <a:endParaRPr lang="en-US" altLang="zh-CN" sz="2000" b="1" dirty="0">
              <a:solidFill>
                <a:srgbClr val="80808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447075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EEEEEE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48515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D00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513824"/>
            <a:ext cx="1946700" cy="5541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471825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79" name="Google Shape;579;g21e057b3832_0_18"/>
          <p:cNvSpPr/>
          <p:nvPr/>
        </p:nvSpPr>
        <p:spPr>
          <a:xfrm>
            <a:off x="2854643" y="1799034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C_O: </a:t>
            </a:r>
            <a:r>
              <a:rPr lang="en-US" altLang="zh-CN" sz="140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Click to order</a:t>
            </a:r>
            <a:endParaRPr lang="en-US" altLang="zh-CN" sz="1600" i="0" u="none" strike="noStrike" cap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581" name="Google Shape;581;g21e057b3832_0_18"/>
          <p:cNvSpPr/>
          <p:nvPr/>
        </p:nvSpPr>
        <p:spPr>
          <a:xfrm>
            <a:off x="3068318" y="2965775"/>
            <a:ext cx="1734300" cy="37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Strategy  </a:t>
            </a:r>
            <a:r>
              <a:rPr lang="en-US" altLang="zh-CN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sz="1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2" name="Google Shape;582;g21e057b3832_0_18"/>
          <p:cNvCxnSpPr>
            <a:endCxn id="581" idx="1"/>
          </p:cNvCxnSpPr>
          <p:nvPr/>
        </p:nvCxnSpPr>
        <p:spPr>
          <a:xfrm>
            <a:off x="2854750" y="2146625"/>
            <a:ext cx="213600" cy="1005900"/>
          </a:xfrm>
          <a:prstGeom prst="bentConnector3">
            <a:avLst>
              <a:gd name="adj1" fmla="val -11148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3" name="Google Shape;583;g21e057b3832_0_18"/>
          <p:cNvSpPr/>
          <p:nvPr/>
        </p:nvSpPr>
        <p:spPr>
          <a:xfrm>
            <a:off x="4314675" y="3984100"/>
            <a:ext cx="3413100" cy="516900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dirty="0"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Liveroom interaction</a:t>
            </a:r>
            <a:endParaRPr lang="en-US" altLang="zh-CN" sz="1800" b="1" i="0" u="none" strike="noStrike" cap="none" dirty="0">
              <a:solidFill>
                <a:schemeClr val="dk1"/>
              </a:solidFill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  <p:cxnSp>
        <p:nvCxnSpPr>
          <p:cNvPr id="584" name="Google Shape;584;g21e057b3832_0_18"/>
          <p:cNvCxnSpPr>
            <a:stCxn id="581" idx="2"/>
            <a:endCxn id="583" idx="1"/>
          </p:cNvCxnSpPr>
          <p:nvPr/>
        </p:nvCxnSpPr>
        <p:spPr>
          <a:xfrm rot="-5400000" flipH="1">
            <a:off x="3673418" y="3601325"/>
            <a:ext cx="903300" cy="3792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5" name="Google Shape;585;g21e057b3832_0_18"/>
          <p:cNvSpPr txBox="1"/>
          <p:nvPr/>
        </p:nvSpPr>
        <p:spPr>
          <a:xfrm>
            <a:off x="4314525" y="4500825"/>
            <a:ext cx="3413100" cy="9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Always bind high GPM or top selling products</a:t>
            </a:r>
            <a:endParaRPr lang="en-US" altLang="zh-CN" sz="1600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Bind &gt;</a:t>
            </a:r>
            <a:r>
              <a:rPr lang="zh-CN" altLang="en-US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10 products per live</a:t>
            </a:r>
            <a:endParaRPr sz="1600" b="1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  <p:sp>
        <p:nvSpPr>
          <p:cNvPr id="590" name="Google Shape;590;g21e057b3832_0_18"/>
          <p:cNvSpPr/>
          <p:nvPr/>
        </p:nvSpPr>
        <p:spPr>
          <a:xfrm>
            <a:off x="394233" y="463949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503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579;g21e057b3832_0_18"/>
          <p:cNvSpPr/>
          <p:nvPr/>
        </p:nvSpPr>
        <p:spPr>
          <a:xfrm>
            <a:off x="2854643" y="1155500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CTR</a:t>
            </a:r>
            <a:r>
              <a:rPr lang="zh-CN" altLang="en-US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sz="1600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Click-Through-Rate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54643" y="4639389"/>
            <a:ext cx="73152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Guide viewers to click the shopping cart </a:t>
            </a:r>
            <a:r>
              <a:rPr lang="zh-CN" altLang="en-US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=</a:t>
            </a:r>
            <a:r>
              <a:rPr lang="en-US" altLang="zh-CN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&gt; increase CTR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 sz="1600">
                <a:solidFill>
                  <a:srgbClr val="000000"/>
                </a:solidFill>
                <a:latin typeface="Arial" panose="020B0604020202020204" pitchFamily="34" charset="0"/>
              </a:rPr>
              <a:t>Encourage viewers to interact through like, follow, share and comment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Host be responsive to viewers' questions 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 sz="16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Host call to action</a:t>
            </a:r>
            <a:endParaRPr sz="1600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pic>
        <p:nvPicPr>
          <p:cNvPr id="3" name="图片 2" descr="upload_post_object_v2_247282769"/>
          <p:cNvPicPr>
            <a:picLocks noChangeAspect="1"/>
          </p:cNvPicPr>
          <p:nvPr/>
        </p:nvPicPr>
        <p:blipFill>
          <a:blip r:embed="rId1"/>
          <a:srcRect t="6532"/>
          <a:stretch>
            <a:fillRect/>
          </a:stretch>
        </p:blipFill>
        <p:spPr>
          <a:xfrm>
            <a:off x="9603317" y="1155505"/>
            <a:ext cx="2419603" cy="4473654"/>
          </a:xfrm>
          <a:prstGeom prst="rect">
            <a:avLst/>
          </a:prstGeom>
        </p:spPr>
      </p:pic>
      <p:pic>
        <p:nvPicPr>
          <p:cNvPr id="6" name="Screen Recording 2023-05-24 at 11">
            <a:hlinkClick r:id="" action="ppaction://media"/>
          </p:cNvPr>
          <p:cNvPicPr/>
          <p:nvPr userDrawn="1"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86056" y="1012634"/>
            <a:ext cx="2078528" cy="28681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6;p3"/>
          <p:cNvSpPr/>
          <p:nvPr/>
        </p:nvSpPr>
        <p:spPr>
          <a:xfrm>
            <a:off x="680357" y="3069771"/>
            <a:ext cx="4133850" cy="723900"/>
          </a:xfrm>
          <a:prstGeom prst="roundRect">
            <a:avLst>
              <a:gd name="adj" fmla="val 50000"/>
            </a:avLst>
          </a:prstGeom>
          <a:solidFill>
            <a:srgbClr val="FCDD87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GPM</a:t>
            </a:r>
            <a:r>
              <a:rPr lang="en-US" altLang="zh-CN" sz="24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 Guide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圆角矩形 6"/>
          <p:cNvSpPr/>
          <p:nvPr userDrawn="1"/>
        </p:nvSpPr>
        <p:spPr>
          <a:xfrm>
            <a:off x="5076508" y="1182298"/>
            <a:ext cx="6369096" cy="4498806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sz="2000" b="1" dirty="0">
                <a:solidFill>
                  <a:srgbClr val="808080"/>
                </a:solidFill>
                <a:latin typeface="Poppins" pitchFamily="2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</a:rPr>
              <a:t>Important actions that impact GPM</a:t>
            </a:r>
            <a:endParaRPr lang="en-GB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GB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US" altLang="zh-CN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1) Before Live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6A6A6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2) During Live</a:t>
            </a:r>
            <a:endParaRPr lang="en-US" altLang="zh-CN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</a:t>
            </a: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 (Enter Room Rate)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 </a:t>
            </a: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CTR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C_O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 </a:t>
            </a: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AOV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3) Overall Checklist</a:t>
            </a:r>
            <a:endParaRPr lang="en-US" altLang="zh-CN" sz="2000" b="1" dirty="0">
              <a:solidFill>
                <a:srgbClr val="80808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652311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EEEEEE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690386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D00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71906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503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677061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79" name="Google Shape;579;g21e057b3832_0_18"/>
          <p:cNvSpPr/>
          <p:nvPr/>
        </p:nvSpPr>
        <p:spPr>
          <a:xfrm>
            <a:off x="2854729" y="2134415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C_O: </a:t>
            </a:r>
            <a:r>
              <a:rPr lang="en-US" altLang="zh-CN" sz="140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Click to order</a:t>
            </a:r>
            <a:endParaRPr lang="en-US" altLang="zh-CN" sz="1600" i="0" u="none" strike="noStrike" cap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581" name="Google Shape;581;g21e057b3832_0_18"/>
          <p:cNvSpPr/>
          <p:nvPr/>
        </p:nvSpPr>
        <p:spPr>
          <a:xfrm>
            <a:off x="3068318" y="3171011"/>
            <a:ext cx="1734300" cy="37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Strategy  </a:t>
            </a:r>
            <a:r>
              <a:rPr lang="en-US" altLang="zh-CN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sz="1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2" name="Google Shape;582;g21e057b3832_0_18"/>
          <p:cNvCxnSpPr>
            <a:endCxn id="581" idx="1"/>
          </p:cNvCxnSpPr>
          <p:nvPr/>
        </p:nvCxnSpPr>
        <p:spPr>
          <a:xfrm>
            <a:off x="2854750" y="2351730"/>
            <a:ext cx="213600" cy="1005900"/>
          </a:xfrm>
          <a:prstGeom prst="bentConnector3">
            <a:avLst>
              <a:gd name="adj1" fmla="val -11148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3" name="Google Shape;583;g21e057b3832_0_18"/>
          <p:cNvSpPr/>
          <p:nvPr/>
        </p:nvSpPr>
        <p:spPr>
          <a:xfrm>
            <a:off x="4314675" y="4189336"/>
            <a:ext cx="2965108" cy="516900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dirty="0"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Liveroom interaction</a:t>
            </a:r>
            <a:endParaRPr lang="en-US" altLang="zh-CN" sz="1800" b="1" i="0" u="none" strike="noStrike" cap="none" dirty="0">
              <a:solidFill>
                <a:schemeClr val="dk1"/>
              </a:solidFill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  <p:cxnSp>
        <p:nvCxnSpPr>
          <p:cNvPr id="584" name="Google Shape;584;g21e057b3832_0_18"/>
          <p:cNvCxnSpPr>
            <a:stCxn id="581" idx="2"/>
            <a:endCxn id="583" idx="1"/>
          </p:cNvCxnSpPr>
          <p:nvPr/>
        </p:nvCxnSpPr>
        <p:spPr>
          <a:xfrm rot="5400000" flipV="1">
            <a:off x="3673793" y="3806508"/>
            <a:ext cx="902970" cy="379095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5" name="Google Shape;585;g21e057b3832_0_18"/>
          <p:cNvSpPr txBox="1"/>
          <p:nvPr/>
        </p:nvSpPr>
        <p:spPr>
          <a:xfrm>
            <a:off x="4314525" y="4706061"/>
            <a:ext cx="3413100" cy="9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Always bind high GPM or top selling products</a:t>
            </a:r>
            <a:endParaRPr lang="en-US" altLang="zh-CN" sz="1600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Bind &gt;</a:t>
            </a:r>
            <a:r>
              <a:rPr lang="zh-CN" altLang="en-US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10 products per live</a:t>
            </a:r>
            <a:endParaRPr sz="1600" b="1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  <p:sp>
        <p:nvSpPr>
          <p:cNvPr id="590" name="Google Shape;590;g21e057b3832_0_18"/>
          <p:cNvSpPr/>
          <p:nvPr/>
        </p:nvSpPr>
        <p:spPr>
          <a:xfrm>
            <a:off x="394233" y="4844726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503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579;g21e057b3832_0_18"/>
          <p:cNvSpPr/>
          <p:nvPr/>
        </p:nvSpPr>
        <p:spPr>
          <a:xfrm>
            <a:off x="2854729" y="1051056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CTR</a:t>
            </a:r>
            <a:r>
              <a:rPr lang="zh-CN" altLang="en-US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sz="1600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Click-Through-Rate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53491" y="4669040"/>
            <a:ext cx="73152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Use promotion tools: voucher, bundle, flash sales, free giveaway (advanced: create limited time offers)  </a:t>
            </a:r>
            <a:endParaRPr lang="en-US" altLang="zh-CN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4" name="Google Shape;579;g21e057b3832_0_18"/>
          <p:cNvSpPr/>
          <p:nvPr/>
        </p:nvSpPr>
        <p:spPr>
          <a:xfrm>
            <a:off x="2854729" y="1591970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AOV</a:t>
            </a:r>
            <a:r>
              <a:rPr lang="en-US" sz="1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=average price x purchase unit per order</a:t>
            </a:r>
            <a:endParaRPr sz="1800" b="0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02589" y="4874354"/>
            <a:ext cx="4424955" cy="134815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Wingdings" panose="05000000000000000000" charset="0"/>
              <a:buChar char="•"/>
            </a:pPr>
            <a:r>
              <a:rPr lang="en-US" altLang="zh-CN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Use promotion tools: voucher, bundle, flash sales...(advanced: create limited time offers) </a:t>
            </a:r>
            <a:endParaRPr lang="en-US" altLang="zh-CN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indent="-285750">
              <a:buFont typeface="Wingdings" panose="05000000000000000000" charset="0"/>
              <a:buChar char="•"/>
            </a:pPr>
            <a:r>
              <a:rPr lang="en-US" altLang="zh-CN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These promotion tools will urge the audience potential to click in, to view and purchase the products during LIVE</a:t>
            </a:r>
            <a:endParaRPr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pic>
        <p:nvPicPr>
          <p:cNvPr id="5" name="图片 2" descr="upload_post_object_v2_983417359"/>
          <p:cNvPicPr>
            <a:picLocks noChangeAspect="1"/>
          </p:cNvPicPr>
          <p:nvPr/>
        </p:nvPicPr>
        <p:blipFill>
          <a:blip r:embed="rId1"/>
          <a:srcRect l="5024" t="1833" r="9043" b="11523"/>
          <a:stretch>
            <a:fillRect/>
          </a:stretch>
        </p:blipFill>
        <p:spPr>
          <a:xfrm>
            <a:off x="8253270" y="1012634"/>
            <a:ext cx="2710526" cy="5242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6;p3"/>
          <p:cNvSpPr/>
          <p:nvPr/>
        </p:nvSpPr>
        <p:spPr>
          <a:xfrm>
            <a:off x="680357" y="3069771"/>
            <a:ext cx="4133850" cy="723900"/>
          </a:xfrm>
          <a:prstGeom prst="roundRect">
            <a:avLst>
              <a:gd name="adj" fmla="val 50000"/>
            </a:avLst>
          </a:prstGeom>
          <a:solidFill>
            <a:srgbClr val="FCDD87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GPM</a:t>
            </a:r>
            <a:r>
              <a:rPr lang="en-US" altLang="zh-CN" sz="24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 Guide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圆角矩形 6"/>
          <p:cNvSpPr/>
          <p:nvPr userDrawn="1"/>
        </p:nvSpPr>
        <p:spPr>
          <a:xfrm>
            <a:off x="5061434" y="1182250"/>
            <a:ext cx="6369096" cy="4498806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sz="2000" b="1" dirty="0">
                <a:solidFill>
                  <a:srgbClr val="808080"/>
                </a:solidFill>
                <a:latin typeface="Poppins" pitchFamily="2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</a:rPr>
              <a:t>Important actions that impact GPM</a:t>
            </a:r>
            <a:endParaRPr lang="en-GB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GB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US" altLang="zh-CN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1) Before Live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6A6A6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2) During Live</a:t>
            </a:r>
            <a:endParaRPr lang="en-US" altLang="zh-CN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</a:t>
            </a: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 (Enter Room Rate)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 </a:t>
            </a: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CTR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</a:t>
            </a:r>
            <a:r>
              <a:rPr lang="en-US" altLang="zh-CN" sz="16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C_O</a:t>
            </a:r>
            <a:endParaRPr lang="en-US" altLang="zh-CN" sz="16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</a:t>
            </a:r>
            <a:r>
              <a:rPr lang="en-US" altLang="zh-CN" sz="16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AOV</a:t>
            </a:r>
            <a:endParaRPr lang="en-US" altLang="zh-CN" sz="1600" b="1" dirty="0">
              <a:solidFill>
                <a:srgbClr val="80808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3) Overall Checklist</a:t>
            </a:r>
            <a:endParaRPr lang="en-US" altLang="zh-CN" sz="2000" b="1" dirty="0">
              <a:solidFill>
                <a:schemeClr val="dk1"/>
              </a:solidFill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447075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EEEEEE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48515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D00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513824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EEEEEE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471825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79" name="Google Shape;579;g21e057b3832_0_18"/>
          <p:cNvSpPr/>
          <p:nvPr/>
        </p:nvSpPr>
        <p:spPr>
          <a:xfrm>
            <a:off x="2846704" y="2001203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C_O: </a:t>
            </a:r>
            <a:r>
              <a:rPr lang="en-US" altLang="zh-CN" sz="140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Click to order</a:t>
            </a:r>
            <a:endParaRPr lang="en-US" altLang="zh-CN" sz="1600" i="0" u="none" strike="noStrike" cap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581" name="Google Shape;581;g21e057b3832_0_18"/>
          <p:cNvSpPr/>
          <p:nvPr/>
        </p:nvSpPr>
        <p:spPr>
          <a:xfrm>
            <a:off x="3068318" y="2965775"/>
            <a:ext cx="1734300" cy="37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Strategy  </a:t>
            </a:r>
            <a:r>
              <a:rPr lang="en-US" altLang="zh-CN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sz="1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2" name="Google Shape;582;g21e057b3832_0_18"/>
          <p:cNvCxnSpPr>
            <a:endCxn id="581" idx="1"/>
          </p:cNvCxnSpPr>
          <p:nvPr/>
        </p:nvCxnSpPr>
        <p:spPr>
          <a:xfrm>
            <a:off x="2854750" y="2146625"/>
            <a:ext cx="213600" cy="1005900"/>
          </a:xfrm>
          <a:prstGeom prst="bentConnector3">
            <a:avLst>
              <a:gd name="adj1" fmla="val -11148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3" name="Google Shape;583;g21e057b3832_0_18"/>
          <p:cNvSpPr/>
          <p:nvPr/>
        </p:nvSpPr>
        <p:spPr>
          <a:xfrm>
            <a:off x="4314675" y="3984100"/>
            <a:ext cx="2965108" cy="516724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dirty="0"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Liveroom products presentation</a:t>
            </a:r>
            <a:endParaRPr lang="en-US" altLang="zh-CN" sz="1800" b="1" i="0" u="none" strike="noStrike" cap="none" dirty="0">
              <a:solidFill>
                <a:schemeClr val="dk1"/>
              </a:solidFill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  <p:cxnSp>
        <p:nvCxnSpPr>
          <p:cNvPr id="584" name="Google Shape;584;g21e057b3832_0_18"/>
          <p:cNvCxnSpPr>
            <a:stCxn id="581" idx="2"/>
            <a:endCxn id="583" idx="1"/>
          </p:cNvCxnSpPr>
          <p:nvPr/>
        </p:nvCxnSpPr>
        <p:spPr>
          <a:xfrm rot="5400000" flipV="1">
            <a:off x="3673793" y="3601403"/>
            <a:ext cx="902970" cy="379095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5" name="Google Shape;585;g21e057b3832_0_18"/>
          <p:cNvSpPr txBox="1"/>
          <p:nvPr/>
        </p:nvSpPr>
        <p:spPr>
          <a:xfrm>
            <a:off x="4314525" y="4500825"/>
            <a:ext cx="3413100" cy="9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Always bind high GPM or top selling products</a:t>
            </a:r>
            <a:endParaRPr lang="en-US" altLang="zh-CN" sz="1600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Bind &gt;</a:t>
            </a:r>
            <a:r>
              <a:rPr lang="zh-CN" altLang="en-US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10 products per live</a:t>
            </a:r>
            <a:endParaRPr sz="1600" b="1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  <p:sp>
        <p:nvSpPr>
          <p:cNvPr id="590" name="Google Shape;590;g21e057b3832_0_18"/>
          <p:cNvSpPr/>
          <p:nvPr/>
        </p:nvSpPr>
        <p:spPr>
          <a:xfrm>
            <a:off x="394233" y="463949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503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579;g21e057b3832_0_18"/>
          <p:cNvSpPr/>
          <p:nvPr/>
        </p:nvSpPr>
        <p:spPr>
          <a:xfrm>
            <a:off x="2846705" y="1279049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CTR</a:t>
            </a:r>
            <a:r>
              <a:rPr lang="zh-CN" altLang="en-US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sz="1600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Click-Through-Rate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53491" y="4669040"/>
            <a:ext cx="73152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Use promotion tools: voucher, bundle, flash sales, free giveaway (advanced: create limited time offers)  </a:t>
            </a:r>
            <a:endParaRPr lang="en-US" altLang="zh-CN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53495" y="4639564"/>
            <a:ext cx="5144327" cy="210600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Pin product ontime while explaining the product, which helps</a:t>
            </a:r>
            <a:r>
              <a:rPr lang="en-US" b="0" u="none">
                <a:solidFill>
                  <a:srgbClr val="1F2329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get more attention from viewers to check on that product</a:t>
            </a:r>
            <a:endParaRPr lang="en-US" altLang="zh-CN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Host increase the explanation </a:t>
            </a:r>
            <a:r>
              <a:rPr lang="zh-CN" altLang="en-US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&amp; </a:t>
            </a:r>
            <a:r>
              <a:rPr lang="en-US" altLang="zh-CN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pin time and frequency of top selling products to push sales.</a:t>
            </a:r>
            <a:endParaRPr lang="en-US" altLang="zh-CN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Host explain products features and selling points thoroughly</a:t>
            </a:r>
            <a:endParaRPr lang="en-US" altLang="zh-CN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0" indent="0" algn="l">
              <a:buNone/>
            </a:pPr>
            <a:endParaRPr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pic>
        <p:nvPicPr>
          <p:cNvPr id="5" name="图片 4" descr="upload_post_object_v2_5685597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5086" y="1948473"/>
            <a:ext cx="2209465" cy="4381482"/>
          </a:xfrm>
          <a:prstGeom prst="rect">
            <a:avLst/>
          </a:prstGeom>
        </p:spPr>
      </p:pic>
      <p:pic>
        <p:nvPicPr>
          <p:cNvPr id="3" name="图片 2" descr="upload_post_object_v2_8974782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835" y="1012678"/>
            <a:ext cx="2185295" cy="4408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e057b3832_0_18"/>
          <p:cNvSpPr txBox="1"/>
          <p:nvPr/>
        </p:nvSpPr>
        <p:spPr>
          <a:xfrm>
            <a:off x="1060974" y="247025"/>
            <a:ext cx="97056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Important actions that impact GPM</a:t>
            </a:r>
            <a:endParaRPr sz="2800" b="1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sp>
        <p:nvSpPr>
          <p:cNvPr id="575" name="Google Shape;575;g21e057b3832_0_18"/>
          <p:cNvSpPr/>
          <p:nvPr/>
        </p:nvSpPr>
        <p:spPr>
          <a:xfrm>
            <a:off x="394200" y="1447075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EEEEEE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altLang="zh-CN" sz="2000" b="1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6" name="Google Shape;576;g21e057b3832_0_18"/>
          <p:cNvSpPr/>
          <p:nvPr/>
        </p:nvSpPr>
        <p:spPr>
          <a:xfrm>
            <a:off x="394233" y="248515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D00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CTR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g21e057b3832_0_18"/>
          <p:cNvSpPr/>
          <p:nvPr/>
        </p:nvSpPr>
        <p:spPr>
          <a:xfrm>
            <a:off x="394233" y="3513824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EEEEEE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3.</a:t>
            </a: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AOV</a:t>
            </a:r>
            <a:endParaRPr lang="en-US" sz="2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78" name="Google Shape;578;g21e057b3832_0_18"/>
          <p:cNvCxnSpPr/>
          <p:nvPr/>
        </p:nvCxnSpPr>
        <p:spPr>
          <a:xfrm>
            <a:off x="2429775" y="1471825"/>
            <a:ext cx="5700" cy="4130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79" name="Google Shape;579;g21e057b3832_0_18"/>
          <p:cNvSpPr/>
          <p:nvPr/>
        </p:nvSpPr>
        <p:spPr>
          <a:xfrm>
            <a:off x="2854801" y="1834600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C_O: </a:t>
            </a:r>
            <a:r>
              <a:rPr lang="en-US" altLang="zh-CN" sz="140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Click to order</a:t>
            </a:r>
            <a:endParaRPr lang="en-US" altLang="zh-CN" sz="1600" i="0" u="none" strike="noStrike" cap="none">
              <a:solidFill>
                <a:srgbClr val="FFFFFF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581" name="Google Shape;581;g21e057b3832_0_18"/>
          <p:cNvSpPr/>
          <p:nvPr/>
        </p:nvSpPr>
        <p:spPr>
          <a:xfrm>
            <a:off x="3068318" y="2965775"/>
            <a:ext cx="1734300" cy="37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Strategy  </a:t>
            </a:r>
            <a:r>
              <a:rPr lang="en-US" altLang="zh-CN" sz="1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sz="1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82" name="Google Shape;582;g21e057b3832_0_18"/>
          <p:cNvCxnSpPr>
            <a:endCxn id="581" idx="1"/>
          </p:cNvCxnSpPr>
          <p:nvPr/>
        </p:nvCxnSpPr>
        <p:spPr>
          <a:xfrm>
            <a:off x="2854750" y="2146625"/>
            <a:ext cx="213600" cy="1005900"/>
          </a:xfrm>
          <a:prstGeom prst="bentConnector3">
            <a:avLst>
              <a:gd name="adj1" fmla="val -11148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3" name="Google Shape;583;g21e057b3832_0_18"/>
          <p:cNvSpPr/>
          <p:nvPr/>
        </p:nvSpPr>
        <p:spPr>
          <a:xfrm>
            <a:off x="4314675" y="3984100"/>
            <a:ext cx="2965108" cy="516900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dirty="0"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Liveroom products presentation</a:t>
            </a:r>
            <a:endParaRPr lang="en-US" altLang="zh-CN" sz="1800" b="1" i="0" u="none" strike="noStrike" cap="none" dirty="0">
              <a:solidFill>
                <a:schemeClr val="dk1"/>
              </a:solidFill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  <p:cxnSp>
        <p:nvCxnSpPr>
          <p:cNvPr id="584" name="Google Shape;584;g21e057b3832_0_18"/>
          <p:cNvCxnSpPr>
            <a:stCxn id="581" idx="2"/>
            <a:endCxn id="583" idx="1"/>
          </p:cNvCxnSpPr>
          <p:nvPr/>
        </p:nvCxnSpPr>
        <p:spPr>
          <a:xfrm rot="5400000" flipV="1">
            <a:off x="3673793" y="3601403"/>
            <a:ext cx="902970" cy="379095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5" name="Google Shape;585;g21e057b3832_0_18"/>
          <p:cNvSpPr txBox="1"/>
          <p:nvPr/>
        </p:nvSpPr>
        <p:spPr>
          <a:xfrm>
            <a:off x="4314525" y="4500825"/>
            <a:ext cx="3413100" cy="9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Always bind high GPM or top selling products</a:t>
            </a:r>
            <a:endParaRPr lang="en-US" altLang="zh-CN" sz="1600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Bind &gt;</a:t>
            </a:r>
            <a:r>
              <a:rPr lang="zh-CN" altLang="en-US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altLang="zh-CN" sz="1600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10 products per live</a:t>
            </a:r>
            <a:endParaRPr sz="1600" b="1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</p:txBody>
      </p:sp>
      <p:sp>
        <p:nvSpPr>
          <p:cNvPr id="590" name="Google Shape;590;g21e057b3832_0_18"/>
          <p:cNvSpPr/>
          <p:nvPr/>
        </p:nvSpPr>
        <p:spPr>
          <a:xfrm>
            <a:off x="394233" y="4639490"/>
            <a:ext cx="1946700" cy="554100"/>
          </a:xfrm>
          <a:prstGeom prst="roundRect">
            <a:avLst>
              <a:gd name="adj" fmla="val 50000"/>
            </a:avLst>
          </a:prstGeom>
          <a:solidFill>
            <a:srgbClr val="F50350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4.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altLang="zh-CN" sz="2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C_O</a:t>
            </a:r>
            <a:endParaRPr sz="20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579;g21e057b3832_0_18"/>
          <p:cNvSpPr/>
          <p:nvPr/>
        </p:nvSpPr>
        <p:spPr>
          <a:xfrm>
            <a:off x="2854801" y="1139666"/>
            <a:ext cx="4310700" cy="480300"/>
          </a:xfrm>
          <a:prstGeom prst="rect">
            <a:avLst/>
          </a:prstGeom>
          <a:noFill/>
          <a:ln w="19050" cap="flat" cmpd="sng">
            <a:solidFill>
              <a:srgbClr val="FF2C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altLang="zh-CN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CTR</a:t>
            </a:r>
            <a:r>
              <a:rPr lang="zh-CN" altLang="en-US" sz="1600" b="1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=</a:t>
            </a:r>
            <a:r>
              <a:rPr lang="en-US" sz="1600"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Click-Through-Rate</a:t>
            </a:r>
            <a:endParaRPr lang="en-US" altLang="zh-CN" sz="16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53491" y="4669040"/>
            <a:ext cx="73152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>
                <a:solidFill>
                  <a:schemeClr val="lt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+mn-ea"/>
              </a:rPr>
              <a:t>Use promotion tools: voucher, bundle, flash sales, free giveaway (advanced: create limited time offers)  </a:t>
            </a:r>
            <a:endParaRPr lang="en-US" altLang="zh-CN">
              <a:solidFill>
                <a:schemeClr val="lt1"/>
              </a:solidFill>
              <a:latin typeface="Poppins" pitchFamily="2" charset="0"/>
              <a:ea typeface="Poppins" pitchFamily="2" charset="0"/>
              <a:cs typeface="Poppins" pitchFamily="2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68343" y="4291493"/>
            <a:ext cx="5144327" cy="148687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l">
              <a:buNone/>
            </a:pPr>
            <a:endParaRPr lang="en-US" altLang="zh-CN" sz="18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Host create shopping atmosphere with strong enthusiasm, especially during some special holidays/festivals</a:t>
            </a:r>
            <a:endParaRPr lang="en-US" altLang="zh-CN" sz="180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</a:endParaRPr>
          </a:p>
          <a:p>
            <a:pPr marL="285750" indent="-285750" algn="l">
              <a:buFont typeface="Wingdings" panose="05000000000000000000" charset="0"/>
              <a:buChar char="•"/>
            </a:pPr>
            <a:r>
              <a:rPr lang="en-US" altLang="zh-CN" sz="180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</a:rPr>
              <a:t>for example, music, light, promo stickers... </a:t>
            </a:r>
            <a:endParaRPr sz="1800">
              <a:latin typeface="Poppins" pitchFamily="2" charset="0"/>
              <a:ea typeface="Poppins" pitchFamily="2" charset="0"/>
              <a:cs typeface="Poppins" pitchFamily="2" charset="0"/>
            </a:endParaRPr>
          </a:p>
        </p:txBody>
      </p:sp>
      <p:pic>
        <p:nvPicPr>
          <p:cNvPr id="4" name="图片 3" descr="upload_post_object_v2_0190349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579" y="1139748"/>
            <a:ext cx="3442048" cy="48771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6;p3"/>
          <p:cNvSpPr/>
          <p:nvPr/>
        </p:nvSpPr>
        <p:spPr>
          <a:xfrm>
            <a:off x="680357" y="3069771"/>
            <a:ext cx="4133850" cy="723900"/>
          </a:xfrm>
          <a:prstGeom prst="roundRect">
            <a:avLst>
              <a:gd name="adj" fmla="val 50000"/>
            </a:avLst>
          </a:prstGeom>
          <a:solidFill>
            <a:srgbClr val="FCDD87">
              <a:alpha val="100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GPM</a:t>
            </a:r>
            <a:r>
              <a:rPr lang="en-US" altLang="zh-CN" sz="24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 Guide</a:t>
            </a:r>
            <a:endParaRPr sz="2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圆角矩形 6"/>
          <p:cNvSpPr/>
          <p:nvPr userDrawn="1"/>
        </p:nvSpPr>
        <p:spPr>
          <a:xfrm>
            <a:off x="5061434" y="1182250"/>
            <a:ext cx="6369096" cy="4498806"/>
          </a:xfrm>
          <a:prstGeom prst="roundRect">
            <a:avLst/>
          </a:prstGeom>
          <a:solidFill>
            <a:srgbClr val="E2E6ED">
              <a:alpha val="100000"/>
            </a:srgbClr>
          </a:solidFill>
          <a:ln w="25400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sz="2000" b="1" dirty="0">
                <a:solidFill>
                  <a:srgbClr val="808080"/>
                </a:solidFill>
                <a:latin typeface="Poppins" pitchFamily="2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</a:rPr>
              <a:t>Important actions that impact GPM</a:t>
            </a:r>
            <a:endParaRPr lang="en-GB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GB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US" altLang="zh-CN" sz="2000" b="1" dirty="0">
                <a:solidFill>
                  <a:srgbClr val="7F7F7F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1) Before Live</a:t>
            </a:r>
            <a:endParaRPr lang="en-US" altLang="zh-CN" sz="1600" b="1" dirty="0">
              <a:solidFill>
                <a:srgbClr val="7F7F7F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A6A6A6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</a:t>
            </a:r>
            <a:r>
              <a:rPr lang="en-US" altLang="zh-CN" sz="2000" b="1" dirty="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2) During Live</a:t>
            </a:r>
            <a:endParaRPr lang="en-US" altLang="zh-CN" sz="2000" b="1" dirty="0">
              <a:solidFill>
                <a:srgbClr val="888888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</a:t>
            </a:r>
            <a:r>
              <a:rPr lang="en-US" altLang="zh-CN" sz="1600" b="1" dirty="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ERR (Enter Room Rate)</a:t>
            </a:r>
            <a:endParaRPr lang="en-US" altLang="zh-CN" sz="1600" b="1" dirty="0">
              <a:solidFill>
                <a:srgbClr val="888888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 </a:t>
            </a:r>
            <a:r>
              <a:rPr lang="en-US" altLang="zh-CN" sz="1600" b="1" dirty="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CTR</a:t>
            </a:r>
            <a:endParaRPr lang="en-US" altLang="zh-CN" sz="1600" b="1" dirty="0">
              <a:solidFill>
                <a:srgbClr val="888888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C_O</a:t>
            </a:r>
            <a:endParaRPr lang="en-US" altLang="zh-CN" sz="1600" b="1" dirty="0">
              <a:solidFill>
                <a:srgbClr val="888888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1600" b="1" dirty="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      AOV</a:t>
            </a:r>
            <a:endParaRPr lang="en-US" altLang="zh-CN" sz="1600" b="1" dirty="0">
              <a:solidFill>
                <a:srgbClr val="888888"/>
              </a:solidFill>
              <a:latin typeface="Poppins" pitchFamily="2" charset="0"/>
              <a:ea typeface="Poppins" pitchFamily="2" charset="0"/>
              <a:cs typeface="Poppins" pitchFamily="2" charset="0"/>
              <a:sym typeface="Poppins"/>
            </a:endParaRPr>
          </a:p>
          <a:p>
            <a:pPr marL="56515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CN" sz="2000" b="1" dirty="0">
                <a:solidFill>
                  <a:srgbClr val="80808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 </a:t>
            </a:r>
            <a:r>
              <a:rPr lang="en-US" altLang="zh-CN" sz="2000" b="1" dirty="0">
                <a:solidFill>
                  <a:srgbClr val="000000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Poppins"/>
              </a:rPr>
              <a:t> 3) Overall GPM Checklist</a:t>
            </a:r>
            <a:endParaRPr lang="en-US" altLang="zh-CN" sz="2000" b="1" dirty="0">
              <a:solidFill>
                <a:srgbClr val="000000"/>
              </a:solidFill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表格 4"/>
          <p:cNvGraphicFramePr/>
          <p:nvPr/>
        </p:nvGraphicFramePr>
        <p:xfrm>
          <a:off x="406460" y="868239"/>
          <a:ext cx="11379200" cy="5622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6785"/>
                <a:gridCol w="807720"/>
                <a:gridCol w="1685925"/>
                <a:gridCol w="4336772"/>
                <a:gridCol w="3601998"/>
              </a:tblGrid>
              <a:tr h="420139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1" u="none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Stage</a:t>
                      </a:r>
                      <a:endParaRPr lang="en-US" altLang="en-US" sz="1600" b="1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 u="none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GPM metrics</a:t>
                      </a:r>
                      <a:endParaRPr lang="en-US" altLang="en-US" sz="1200" b="1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1" u="none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Action Type</a:t>
                      </a:r>
                      <a:endParaRPr lang="en-US" altLang="en-US" sz="1600" b="1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1" u="none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Action Item</a:t>
                      </a:r>
                      <a:endParaRPr lang="en-US" altLang="en-US" sz="1600" b="1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1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Notes</a:t>
                      </a:r>
                      <a:endParaRPr lang="en-US" altLang="en-US" sz="1600" b="1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</a:tr>
              <a:tr h="80264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Before Live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Overall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Liveroom airdate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Guarantee proper live duration (mainly top sellers/creators)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975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Longer livestream durations allow top creators to provide more value to their viewers. It also present monetization opportunities and help to maintain their brand reputation</a:t>
                      </a:r>
                      <a:endParaRPr lang="en-US" altLang="en-US" sz="975" b="0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80200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Before Live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ERR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Pre-live post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Publish traffic-driving short videos (related to live) beforehand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975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It can create buzz and generate excitement among viewers. It can help reach a broader audience, give creators the opportunity to showcase their expertise in the field and build credibility among their audience. </a:t>
                      </a:r>
                      <a:endParaRPr lang="en-US" altLang="en-US" sz="975" b="0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50419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Before Live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ERR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Liveroom visual preparation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Set good lighting without over/under exporsure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975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Make sure it’s consistent across all light sources. Mixing color temperatures produces a poor-quality video.</a:t>
                      </a:r>
                      <a:endParaRPr lang="en-US" altLang="en-US" sz="975" b="0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65278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Before Live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ERR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Ensure live image quality with good / normal pixel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975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High-quality live image quality allows for detailing. It enables creators to show intricate details of the product or service being promoted easily</a:t>
                      </a:r>
                      <a:r>
                        <a:rPr lang="en-US" altLang="zh-CN" sz="975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.</a:t>
                      </a:r>
                      <a:endParaRPr lang="en-US" altLang="en-US" sz="975" b="0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3797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Before Live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ERR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Liveroom background display 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Set neat and organised background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endParaRPr lang="en-US" altLang="en-US" sz="98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3797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Before Live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ERR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Ensure liveroom decoration fits the products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endParaRPr lang="en-US" altLang="en-US" sz="98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3797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Before Live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ERR,CTR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Use signage / sticker to display key offers / promotions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endParaRPr lang="en-US" altLang="en-US" sz="98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65278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Before Live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CTR,C_O</a:t>
                      </a:r>
                      <a:endParaRPr lang="en-US" altLang="en-US" sz="12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Liveroom product preparation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Always bind high GPM or top selling products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975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Do not simply choose any products to be bound in live but select those proven sales record products (high GPM or top selling products) to push more sales.</a:t>
                      </a:r>
                      <a:endParaRPr lang="en-US" altLang="en-US" sz="975" b="0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50609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Before Live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CTR,C_O</a:t>
                      </a:r>
                      <a:endParaRPr lang="en-US" altLang="en-US" sz="12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Bind &gt;=10 products per live</a:t>
                      </a:r>
                      <a:endParaRPr lang="en-US" altLang="en-US" sz="14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975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The purpose of proposing bind =&gt; 10 products per live is to provide more variety of products for viewers to purchase.</a:t>
                      </a:r>
                      <a:endParaRPr lang="en-US" altLang="en-US" sz="975" b="0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83" name="Google Shape;583;g21e057b3832_0_18"/>
          <p:cNvSpPr/>
          <p:nvPr/>
        </p:nvSpPr>
        <p:spPr>
          <a:xfrm>
            <a:off x="3500701" y="245850"/>
            <a:ext cx="5852637" cy="516900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Overall GPM Checklist</a:t>
            </a:r>
            <a:endParaRPr lang="en-US" altLang="zh-CN" sz="3200" b="1" i="0" u="none" strike="noStrike" cap="none" dirty="0">
              <a:solidFill>
                <a:schemeClr val="dk1"/>
              </a:solidFill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表格 4"/>
          <p:cNvGraphicFramePr/>
          <p:nvPr/>
        </p:nvGraphicFramePr>
        <p:xfrm>
          <a:off x="542122" y="883313"/>
          <a:ext cx="11379200" cy="5480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6785"/>
                <a:gridCol w="807720"/>
                <a:gridCol w="1515694"/>
                <a:gridCol w="4507003"/>
                <a:gridCol w="3601998"/>
              </a:tblGrid>
              <a:tr h="420139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1" u="none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Stage</a:t>
                      </a:r>
                      <a:endParaRPr lang="en-US" altLang="en-US" sz="1600" b="1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200" b="1" u="none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GPM metrics</a:t>
                      </a:r>
                      <a:endParaRPr lang="en-US" altLang="en-US" sz="1200" b="1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1" u="none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Action Type</a:t>
                      </a:r>
                      <a:endParaRPr lang="en-US" altLang="en-US" sz="1600" b="1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1" u="none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Action Item</a:t>
                      </a:r>
                      <a:endParaRPr lang="en-US" altLang="en-US" sz="1600" b="1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1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Notes</a:t>
                      </a:r>
                      <a:endParaRPr lang="en-US" altLang="en-US" sz="1600" b="1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</a:tr>
              <a:tr h="80264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During Live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Liveroom interaction 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Guide viewers to click the shopping cart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endParaRPr lang="en-US" altLang="en-US" sz="10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80200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During Live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CTR,C_O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sz="1400" b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CN" sz="1400" b="0">
                          <a:solidFill>
                            <a:schemeClr val="tx1"/>
                          </a:solidFill>
                        </a:rPr>
                        <a:t>Encourage viewers to interact through like, follow, share and comment</a:t>
                      </a:r>
                      <a:endParaRPr lang="en-US" altLang="zh-CN" sz="1400" b="0">
                        <a:solidFill>
                          <a:schemeClr val="tx1"/>
                        </a:solidFill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endParaRPr lang="en-US" altLang="en-US" sz="10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50419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During Live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CTR,C_O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Host be responsive to viewers' questions 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000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Provide clear information; Provide comprehensive answers ;Keep track of frequently asked questions</a:t>
                      </a:r>
                      <a:endParaRPr lang="en-US" altLang="en-US" sz="1000" b="0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65278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During Live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CTR,C_O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Host  call to action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000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Use Countdown timers; Time-limited offers;Use action-oriented phrases, such as "Add to Cart" or "Buy Now" to encourage customers to make a purchase.</a:t>
                      </a:r>
                      <a:endParaRPr lang="en-US" altLang="en-US" sz="1000" b="0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3797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During Live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CTR,C_O,AOV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Use promotion tools: voucher, bundle, flash sales </a:t>
                      </a:r>
                      <a:r>
                        <a:rPr lang="en-US" altLang="zh-CN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etc.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 (advanced: create limited time offers)  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000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Have a clear strategy in mind and to communicate the promotion effectively through your marketing channels. Make sure the promotion is easy to understand and use</a:t>
                      </a:r>
                      <a:r>
                        <a:rPr lang="en-US" altLang="zh-CN" sz="1000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.</a:t>
                      </a:r>
                      <a:endParaRPr lang="en-US" altLang="en-US" sz="1000" b="0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3797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During Live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Liveroom products presentation 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Pin product ontime while explaining the product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000" b="0" u="none"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Pin the product while sellers/creators are explaining it helps to get more attention from viewers to check on that product.</a:t>
                      </a:r>
                      <a:endParaRPr lang="en-US" altLang="en-US" sz="1000" b="0" u="none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37973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During Live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Host increase the explanation time and frequency of high GPM or top selling products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000" b="0" u="none">
                          <a:solidFill>
                            <a:srgbClr val="1F2329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Sellers/Creators are suggested to check their hot selling product during live and pin + explain more on those hot selling products in order to push sales.</a:t>
                      </a:r>
                      <a:endParaRPr lang="en-US" altLang="en-US" sz="1000" b="0" u="none">
                        <a:solidFill>
                          <a:srgbClr val="1F2329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65278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During Live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CTR,C_O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Host explain products features and selling points thoroughly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endParaRPr lang="en-US" altLang="en-US" sz="98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  <a:tr h="50609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During Live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  <a:solidFill>
                      <a:srgbClr val="E7E6E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CTR,C_O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Poppins" pitchFamily="2" charset="0"/>
                          <a:ea typeface="Poppins" pitchFamily="2" charset="0"/>
                          <a:cs typeface="Poppins" pitchFamily="2" charset="0"/>
                        </a:rPr>
                        <a:t>Host create shopping atmosphere with strong enthusiasm</a:t>
                      </a:r>
                      <a:endParaRPr lang="en-US" altLang="en-US" sz="1300">
                        <a:solidFill>
                          <a:srgbClr val="000000"/>
                        </a:solidFill>
                        <a:latin typeface="Poppins" pitchFamily="2" charset="0"/>
                        <a:ea typeface="Poppins" pitchFamily="2" charset="0"/>
                        <a:cs typeface="Poppins" pitchFamily="2" charset="0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>
                        <a:buNone/>
                      </a:pPr>
                      <a:endParaRPr lang="en-US" altLang="en-US" sz="98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vert="horz" anchor="ctr" anchorCtr="0">
                    <a:lnL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L>
                    <a:lnR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R>
                    <a:lnT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T>
                    <a:lnB w="12700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83" name="Google Shape;583;g21e057b3832_0_18"/>
          <p:cNvSpPr/>
          <p:nvPr/>
        </p:nvSpPr>
        <p:spPr>
          <a:xfrm>
            <a:off x="3241913" y="245850"/>
            <a:ext cx="5979637" cy="637594"/>
          </a:xfrm>
          <a:prstGeom prst="roundRect">
            <a:avLst>
              <a:gd name="adj" fmla="val 50000"/>
            </a:avLst>
          </a:prstGeom>
          <a:solidFill>
            <a:srgbClr val="FCDD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1" i="0" u="none" strike="noStrike" cap="none" dirty="0">
                <a:solidFill>
                  <a:schemeClr val="dk1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Arial" panose="020B0604020202020204"/>
              </a:rPr>
              <a:t>Overall GPM Checklist</a:t>
            </a:r>
            <a:endParaRPr lang="en-US" altLang="zh-CN" sz="3200" b="1" i="0" u="none" strike="noStrike" cap="none" dirty="0">
              <a:solidFill>
                <a:schemeClr val="dk1"/>
              </a:solidFill>
              <a:latin typeface="Poppins" pitchFamily="2" charset="0"/>
              <a:ea typeface="Poppins" pitchFamily="2" charset="0"/>
              <a:cs typeface="Poppins" pitchFamily="2" charset="0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8" name="Google Shape;978;geefa58d381_0_95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9" name="Google Shape;979;geefa58d381_0_959"/>
          <p:cNvGrpSpPr/>
          <p:nvPr/>
        </p:nvGrpSpPr>
        <p:grpSpPr>
          <a:xfrm>
            <a:off x="11670832" y="252629"/>
            <a:ext cx="431856" cy="6446471"/>
            <a:chOff x="8753350" y="189476"/>
            <a:chExt cx="323900" cy="4834974"/>
          </a:xfrm>
        </p:grpSpPr>
        <p:sp>
          <p:nvSpPr>
            <p:cNvPr id="980" name="Google Shape;980;geefa58d381_0_959"/>
            <p:cNvSpPr txBox="1"/>
            <p:nvPr/>
          </p:nvSpPr>
          <p:spPr>
            <a:xfrm>
              <a:off x="8753350" y="4747850"/>
              <a:ext cx="282300" cy="27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935" b="0" i="0" u="none" strike="noStrike" cap="none">
                  <a:solidFill>
                    <a:srgbClr val="FFFFF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fld>
              <a:endParaRPr sz="935" b="0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981" name="Google Shape;981;geefa58d381_0_959"/>
            <p:cNvPicPr preferRelativeResize="0"/>
            <p:nvPr/>
          </p:nvPicPr>
          <p:blipFill rotWithShape="1">
            <a:blip r:embed="rId2"/>
            <a:srcRect l="25825" t="16217" r="20032" b="13607"/>
            <a:stretch>
              <a:fillRect/>
            </a:stretch>
          </p:blipFill>
          <p:spPr>
            <a:xfrm>
              <a:off x="8832939" y="189476"/>
              <a:ext cx="123121" cy="276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2" name="Google Shape;982;geefa58d381_0_959"/>
            <p:cNvSpPr txBox="1"/>
            <p:nvPr/>
          </p:nvSpPr>
          <p:spPr>
            <a:xfrm rot="-5400000">
              <a:off x="7377900" y="2439300"/>
              <a:ext cx="31338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35" b="1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 O N F I D E N T I A L   &amp;    P R O P R I E T A R Y </a:t>
              </a:r>
              <a:endParaRPr sz="935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35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983" name="Google Shape;983;geefa58d381_0_959"/>
          <p:cNvSpPr txBox="1">
            <a:spLocks noGrp="1"/>
          </p:cNvSpPr>
          <p:nvPr>
            <p:ph type="title"/>
          </p:nvPr>
        </p:nvSpPr>
        <p:spPr>
          <a:xfrm>
            <a:off x="5140983" y="2492949"/>
            <a:ext cx="5090400" cy="25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None/>
            </a:pPr>
            <a:r>
              <a:rPr lang="en-GB" sz="4000" b="1">
                <a:latin typeface="Poppins"/>
                <a:ea typeface="Poppins"/>
                <a:cs typeface="Poppins"/>
                <a:sym typeface="Poppins"/>
              </a:rPr>
              <a:t>Let’s start now, we’re waiting for you!</a:t>
            </a:r>
            <a:endParaRPr sz="4000" b="1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84" name="Google Shape;984;geefa58d381_0_959"/>
          <p:cNvPicPr preferRelativeResize="0"/>
          <p:nvPr/>
        </p:nvPicPr>
        <p:blipFill rotWithShape="1">
          <a:blip r:embed="rId3"/>
          <a:srcRect t="1009"/>
          <a:stretch>
            <a:fillRect/>
          </a:stretch>
        </p:blipFill>
        <p:spPr>
          <a:xfrm>
            <a:off x="1722167" y="650351"/>
            <a:ext cx="3210300" cy="5651100"/>
          </a:xfrm>
          <a:prstGeom prst="roundRect">
            <a:avLst>
              <a:gd name="adj" fmla="val 6246"/>
            </a:avLst>
          </a:prstGeom>
          <a:noFill/>
          <a:ln>
            <a:noFill/>
          </a:ln>
        </p:spPr>
      </p:pic>
      <p:pic>
        <p:nvPicPr>
          <p:cNvPr id="985" name="Google Shape;985;geefa58d381_0_95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355267" y="136701"/>
            <a:ext cx="4036098" cy="658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upload_post_object_v2_2265975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558" y="1771387"/>
            <a:ext cx="3884452" cy="14566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10940</Words>
  <Application>WPS Office WWO_feishu_20230110121033-3971878c96</Application>
  <PresentationFormat>宽屏</PresentationFormat>
  <Paragraphs>685</Paragraphs>
  <Slides>36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36</vt:i4>
      </vt:variant>
    </vt:vector>
  </HeadingPairs>
  <TitlesOfParts>
    <vt:vector size="57" baseType="lpstr">
      <vt:lpstr>Arial</vt:lpstr>
      <vt:lpstr>宋体</vt:lpstr>
      <vt:lpstr>Wingdings</vt:lpstr>
      <vt:lpstr>Arial</vt:lpstr>
      <vt:lpstr>Calibri</vt:lpstr>
      <vt:lpstr>Proxima Nova</vt:lpstr>
      <vt:lpstr>Poppins</vt:lpstr>
      <vt:lpstr>Proxima Nova Extrabold</vt:lpstr>
      <vt:lpstr>Helvetica Neue</vt:lpstr>
      <vt:lpstr>MingLiU-ExtB</vt:lpstr>
      <vt:lpstr>Sofia</vt:lpstr>
      <vt:lpstr>Poppins</vt:lpstr>
      <vt:lpstr>Montserrat</vt:lpstr>
      <vt:lpstr>Wingdings</vt:lpstr>
      <vt:lpstr>-apple-system</vt:lpstr>
      <vt:lpstr>等线</vt:lpstr>
      <vt:lpstr>汉仪书宋二KW</vt:lpstr>
      <vt:lpstr>汉仪中等线KW</vt:lpstr>
      <vt:lpstr>Simple Light</vt:lpstr>
      <vt:lpstr>1_Simple Light</vt:lpstr>
      <vt:lpstr>Simple Light</vt:lpstr>
      <vt:lpstr>PowerPoint 演示文稿</vt:lpstr>
      <vt:lpstr>Agenda</vt:lpstr>
      <vt:lpstr>Part I: Introduction</vt:lpstr>
      <vt:lpstr>What is Show GPM?</vt:lpstr>
      <vt:lpstr>PowerPoint 演示文稿</vt:lpstr>
      <vt:lpstr>PowerPoint 演示文稿</vt:lpstr>
      <vt:lpstr>PowerPoint 演示文稿</vt:lpstr>
      <vt:lpstr>Where can you check Show GPM </vt:lpstr>
      <vt:lpstr>PowerPoint 演示文稿</vt:lpstr>
      <vt:lpstr>PowerPoint 演示文稿</vt:lpstr>
      <vt:lpstr>Part II: GPM Guide </vt:lpstr>
      <vt:lpstr>PowerPoint 演示文稿</vt:lpstr>
      <vt:lpstr>Before LIVE (ERR, CTR, C_O, Overall)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During LIVE (CTR, C_O, AOV)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Let’s start now, we’re waiting for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Bytedance</dc:creator>
  <cp:lastModifiedBy>黄婷婷</cp:lastModifiedBy>
  <dcterms:created xsi:type="dcterms:W3CDTF">2023-07-07T08:55:49Z</dcterms:created>
  <dcterms:modified xsi:type="dcterms:W3CDTF">2023-07-07T08:55:49Z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0x010100264F6D3AD83C0B4687C1F69AD0A8F594</vt:lpwstr>
  </property>
  <property fmtid="{D5CDD505-2E9C-101B-9397-08002B2CF9AE}" pid="3" name="KSOProductBuildVer">
    <vt:lpwstr>2052-0.0.0.0</vt:lpwstr>
  </property>
  <property fmtid="{D5CDD505-2E9C-101B-9397-08002B2CF9AE}" pid="4" name="ICV">
    <vt:lpwstr/>
  </property>
</Properties>
</file>